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7" r:id="rId30"/>
    <p:sldId id="289" r:id="rId31"/>
    <p:sldId id="290" r:id="rId32"/>
    <p:sldId id="291" r:id="rId33"/>
    <p:sldId id="292" r:id="rId34"/>
    <p:sldId id="293" r:id="rId35"/>
    <p:sldId id="296" r:id="rId36"/>
    <p:sldId id="305" r:id="rId37"/>
    <p:sldId id="306" r:id="rId38"/>
    <p:sldId id="307" r:id="rId39"/>
    <p:sldId id="335" r:id="rId40"/>
    <p:sldId id="308" r:id="rId41"/>
    <p:sldId id="309" r:id="rId42"/>
    <p:sldId id="310" r:id="rId43"/>
    <p:sldId id="311" r:id="rId44"/>
    <p:sldId id="312" r:id="rId45"/>
    <p:sldId id="313" r:id="rId46"/>
    <p:sldId id="314" r:id="rId47"/>
    <p:sldId id="315" r:id="rId48"/>
    <p:sldId id="319" r:id="rId49"/>
    <p:sldId id="320" r:id="rId50"/>
    <p:sldId id="326" r:id="rId51"/>
    <p:sldId id="327" r:id="rId52"/>
    <p:sldId id="317" r:id="rId53"/>
    <p:sldId id="318" r:id="rId54"/>
    <p:sldId id="328" r:id="rId55"/>
    <p:sldId id="329" r:id="rId56"/>
    <p:sldId id="330" r:id="rId57"/>
    <p:sldId id="331" r:id="rId58"/>
    <p:sldId id="332" r:id="rId59"/>
    <p:sldId id="333" r:id="rId60"/>
    <p:sldId id="334"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vid A. Beck" initials="DAB" lastIdx="1" clrIdx="0"/>
  <p:cmAuthor id="2" name="David A. Beck" initials="DAB [2]" lastIdx="1" clrIdx="1"/>
  <p:cmAuthor id="3" name="David A. Beck" initials="DAB [2] [2]" lastIdx="1" clrIdx="2"/>
  <p:cmAuthor id="4" name="David A. Beck" initials="DAB [3]"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8"/>
    <p:restoredTop sz="84150"/>
  </p:normalViewPr>
  <p:slideViewPr>
    <p:cSldViewPr snapToGrid="0" snapToObjects="1">
      <p:cViewPr varScale="1">
        <p:scale>
          <a:sx n="83" d="100"/>
          <a:sy n="83" d="100"/>
        </p:scale>
        <p:origin x="2128"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F62E20-B1AA-3442-B8F1-F4A56998389D}" type="datetimeFigureOut">
              <a:rPr lang="en-US" smtClean="0"/>
              <a:t>10/28/19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C4E4C1-AC8F-D74E-8D15-CAC414F5A92D}" type="slidenum">
              <a:rPr lang="en-US" smtClean="0"/>
              <a:t>‹#›</a:t>
            </a:fld>
            <a:endParaRPr lang="en-US"/>
          </a:p>
        </p:txBody>
      </p:sp>
    </p:spTree>
    <p:extLst>
      <p:ext uri="{BB962C8B-B14F-4D97-AF65-F5344CB8AC3E}">
        <p14:creationId xmlns:p14="http://schemas.microsoft.com/office/powerpoint/2010/main" val="7170424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0C4E4C1-AC8F-D74E-8D15-CAC414F5A92D}" type="slidenum">
              <a:rPr lang="en-US" smtClean="0"/>
              <a:t>1</a:t>
            </a:fld>
            <a:endParaRPr lang="en-US"/>
          </a:p>
        </p:txBody>
      </p:sp>
    </p:spTree>
    <p:extLst>
      <p:ext uri="{BB962C8B-B14F-4D97-AF65-F5344CB8AC3E}">
        <p14:creationId xmlns:p14="http://schemas.microsoft.com/office/powerpoint/2010/main" val="2072873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13</a:t>
            </a:fld>
            <a:endParaRPr lang="en-US" altLang="en-US" sz="1200"/>
          </a:p>
        </p:txBody>
      </p:sp>
    </p:spTree>
    <p:extLst>
      <p:ext uri="{BB962C8B-B14F-4D97-AF65-F5344CB8AC3E}">
        <p14:creationId xmlns:p14="http://schemas.microsoft.com/office/powerpoint/2010/main" val="1092506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14</a:t>
            </a:fld>
            <a:endParaRPr lang="en-US" altLang="en-US" sz="1200"/>
          </a:p>
        </p:txBody>
      </p:sp>
    </p:spTree>
    <p:extLst>
      <p:ext uri="{BB962C8B-B14F-4D97-AF65-F5344CB8AC3E}">
        <p14:creationId xmlns:p14="http://schemas.microsoft.com/office/powerpoint/2010/main" val="17457493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15</a:t>
            </a:fld>
            <a:endParaRPr lang="en-US" altLang="en-US" sz="1200"/>
          </a:p>
        </p:txBody>
      </p:sp>
    </p:spTree>
    <p:extLst>
      <p:ext uri="{BB962C8B-B14F-4D97-AF65-F5344CB8AC3E}">
        <p14:creationId xmlns:p14="http://schemas.microsoft.com/office/powerpoint/2010/main" val="270585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Every editor can be set up so that you know where you are in the line (except </a:t>
            </a:r>
            <a:r>
              <a:rPr lang="en-US" altLang="en-US" dirty="0" err="1">
                <a:ea typeface="ＭＳ Ｐゴシック" charset="-128"/>
              </a:rPr>
              <a:t>nano</a:t>
            </a:r>
            <a:r>
              <a:rPr lang="en-US" altLang="en-US" dirty="0">
                <a:ea typeface="ＭＳ Ｐゴシック" charset="-128"/>
              </a:rPr>
              <a:t>)</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16</a:t>
            </a:fld>
            <a:endParaRPr lang="en-US" altLang="en-US" sz="1200"/>
          </a:p>
        </p:txBody>
      </p:sp>
    </p:spTree>
    <p:extLst>
      <p:ext uri="{BB962C8B-B14F-4D97-AF65-F5344CB8AC3E}">
        <p14:creationId xmlns:p14="http://schemas.microsoft.com/office/powerpoint/2010/main" val="287382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17</a:t>
            </a:fld>
            <a:endParaRPr lang="en-US" altLang="en-US" sz="1200"/>
          </a:p>
        </p:txBody>
      </p:sp>
    </p:spTree>
    <p:extLst>
      <p:ext uri="{BB962C8B-B14F-4D97-AF65-F5344CB8AC3E}">
        <p14:creationId xmlns:p14="http://schemas.microsoft.com/office/powerpoint/2010/main" val="1281861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Should alphabetize the imports</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18</a:t>
            </a:fld>
            <a:endParaRPr lang="en-US" altLang="en-US" sz="1200"/>
          </a:p>
        </p:txBody>
      </p:sp>
    </p:spTree>
    <p:extLst>
      <p:ext uri="{BB962C8B-B14F-4D97-AF65-F5344CB8AC3E}">
        <p14:creationId xmlns:p14="http://schemas.microsoft.com/office/powerpoint/2010/main" val="86717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19</a:t>
            </a:fld>
            <a:endParaRPr lang="en-US" altLang="en-US" sz="1200"/>
          </a:p>
        </p:txBody>
      </p:sp>
    </p:spTree>
    <p:extLst>
      <p:ext uri="{BB962C8B-B14F-4D97-AF65-F5344CB8AC3E}">
        <p14:creationId xmlns:p14="http://schemas.microsoft.com/office/powerpoint/2010/main" val="2083946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Don’t want to do wildcard imports unless you have to – brought a whole bunch of stuff into it and you don’t know what it is – if you imported two things with the same name, then you wouldn’t know which you were actually using</a:t>
            </a:r>
          </a:p>
          <a:p>
            <a:r>
              <a:rPr lang="en-US" altLang="en-US" dirty="0">
                <a:ea typeface="ＭＳ Ｐゴシック" charset="-128"/>
              </a:rPr>
              <a:t>-could be more imports from different modules than the last time you did this, so you wouldn’t know what you’re importing</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20</a:t>
            </a:fld>
            <a:endParaRPr lang="en-US" altLang="en-US" sz="1200"/>
          </a:p>
        </p:txBody>
      </p:sp>
    </p:spTree>
    <p:extLst>
      <p:ext uri="{BB962C8B-B14F-4D97-AF65-F5344CB8AC3E}">
        <p14:creationId xmlns:p14="http://schemas.microsoft.com/office/powerpoint/2010/main" val="147378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21</a:t>
            </a:fld>
            <a:endParaRPr lang="en-US" altLang="en-US" sz="1200"/>
          </a:p>
        </p:txBody>
      </p:sp>
    </p:spTree>
    <p:extLst>
      <p:ext uri="{BB962C8B-B14F-4D97-AF65-F5344CB8AC3E}">
        <p14:creationId xmlns:p14="http://schemas.microsoft.com/office/powerpoint/2010/main" val="57187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Does matter in bash – double quotes, it will try to interpret special characters in a string, but not in single quotes</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22</a:t>
            </a:fld>
            <a:endParaRPr lang="en-US" altLang="en-US" sz="1200"/>
          </a:p>
        </p:txBody>
      </p:sp>
    </p:spTree>
    <p:extLst>
      <p:ext uri="{BB962C8B-B14F-4D97-AF65-F5344CB8AC3E}">
        <p14:creationId xmlns:p14="http://schemas.microsoft.com/office/powerpoint/2010/main" val="853047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7C15E22-E647-ED40-B5B3-B9B4E353C89D}" type="slidenum">
              <a:rPr lang="en-US" altLang="en-US" sz="1200"/>
              <a:pPr eaLnBrk="1" hangingPunct="1"/>
              <a:t>5</a:t>
            </a:fld>
            <a:endParaRPr lang="en-US" altLang="en-US" sz="1200"/>
          </a:p>
        </p:txBody>
      </p:sp>
    </p:spTree>
    <p:extLst>
      <p:ext uri="{BB962C8B-B14F-4D97-AF65-F5344CB8AC3E}">
        <p14:creationId xmlns:p14="http://schemas.microsoft.com/office/powerpoint/2010/main" val="1713492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23</a:t>
            </a:fld>
            <a:endParaRPr lang="en-US" altLang="en-US" sz="1200"/>
          </a:p>
        </p:txBody>
      </p:sp>
    </p:spTree>
    <p:extLst>
      <p:ext uri="{BB962C8B-B14F-4D97-AF65-F5344CB8AC3E}">
        <p14:creationId xmlns:p14="http://schemas.microsoft.com/office/powerpoint/2010/main" val="350474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Operator preference should be indicated with white space, so no white space around multiplication but yes about plus and minus</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24</a:t>
            </a:fld>
            <a:endParaRPr lang="en-US" altLang="en-US" sz="1200"/>
          </a:p>
        </p:txBody>
      </p:sp>
    </p:spTree>
    <p:extLst>
      <p:ext uri="{BB962C8B-B14F-4D97-AF65-F5344CB8AC3E}">
        <p14:creationId xmlns:p14="http://schemas.microsoft.com/office/powerpoint/2010/main" val="870376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25</a:t>
            </a:fld>
            <a:endParaRPr lang="en-US" altLang="en-US" sz="1200"/>
          </a:p>
        </p:txBody>
      </p:sp>
    </p:spTree>
    <p:extLst>
      <p:ext uri="{BB962C8B-B14F-4D97-AF65-F5344CB8AC3E}">
        <p14:creationId xmlns:p14="http://schemas.microsoft.com/office/powerpoint/2010/main" val="104654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26</a:t>
            </a:fld>
            <a:endParaRPr lang="en-US" altLang="en-US" sz="1200"/>
          </a:p>
        </p:txBody>
      </p:sp>
    </p:spTree>
    <p:extLst>
      <p:ext uri="{BB962C8B-B14F-4D97-AF65-F5344CB8AC3E}">
        <p14:creationId xmlns:p14="http://schemas.microsoft.com/office/powerpoint/2010/main" val="1821042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27</a:t>
            </a:fld>
            <a:endParaRPr lang="en-US" altLang="en-US" sz="1200"/>
          </a:p>
        </p:txBody>
      </p:sp>
    </p:spTree>
    <p:extLst>
      <p:ext uri="{BB962C8B-B14F-4D97-AF65-F5344CB8AC3E}">
        <p14:creationId xmlns:p14="http://schemas.microsoft.com/office/powerpoint/2010/main" val="742522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29</a:t>
            </a:fld>
            <a:endParaRPr lang="en-US" altLang="en-US" sz="1200"/>
          </a:p>
        </p:txBody>
      </p:sp>
    </p:spTree>
    <p:extLst>
      <p:ext uri="{BB962C8B-B14F-4D97-AF65-F5344CB8AC3E}">
        <p14:creationId xmlns:p14="http://schemas.microsoft.com/office/powerpoint/2010/main" val="17644271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30</a:t>
            </a:fld>
            <a:endParaRPr lang="en-US" altLang="en-US" sz="1200"/>
          </a:p>
        </p:txBody>
      </p:sp>
    </p:spTree>
    <p:extLst>
      <p:ext uri="{BB962C8B-B14F-4D97-AF65-F5344CB8AC3E}">
        <p14:creationId xmlns:p14="http://schemas.microsoft.com/office/powerpoint/2010/main" val="783648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31</a:t>
            </a:fld>
            <a:endParaRPr lang="en-US" altLang="en-US" sz="1200"/>
          </a:p>
        </p:txBody>
      </p:sp>
    </p:spTree>
    <p:extLst>
      <p:ext uri="{BB962C8B-B14F-4D97-AF65-F5344CB8AC3E}">
        <p14:creationId xmlns:p14="http://schemas.microsoft.com/office/powerpoint/2010/main" val="16867116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Exceptions are classes</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32</a:t>
            </a:fld>
            <a:endParaRPr lang="en-US" altLang="en-US" sz="1200"/>
          </a:p>
        </p:txBody>
      </p:sp>
    </p:spTree>
    <p:extLst>
      <p:ext uri="{BB962C8B-B14F-4D97-AF65-F5344CB8AC3E}">
        <p14:creationId xmlns:p14="http://schemas.microsoft.com/office/powerpoint/2010/main" val="11732489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33</a:t>
            </a:fld>
            <a:endParaRPr lang="en-US" altLang="en-US" sz="1200"/>
          </a:p>
        </p:txBody>
      </p:sp>
    </p:spTree>
    <p:extLst>
      <p:ext uri="{BB962C8B-B14F-4D97-AF65-F5344CB8AC3E}">
        <p14:creationId xmlns:p14="http://schemas.microsoft.com/office/powerpoint/2010/main" val="1936952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E4FF86-447F-154A-B7D4-4A4E2E9A3D65}" type="slidenum">
              <a:rPr lang="en-US" altLang="en-US" sz="1200"/>
              <a:pPr eaLnBrk="1" hangingPunct="1"/>
              <a:t>6</a:t>
            </a:fld>
            <a:endParaRPr lang="en-US" altLang="en-US" sz="1200"/>
          </a:p>
        </p:txBody>
      </p:sp>
    </p:spTree>
    <p:extLst>
      <p:ext uri="{BB962C8B-B14F-4D97-AF65-F5344CB8AC3E}">
        <p14:creationId xmlns:p14="http://schemas.microsoft.com/office/powerpoint/2010/main" val="108519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34</a:t>
            </a:fld>
            <a:endParaRPr lang="en-US" altLang="en-US" sz="1200"/>
          </a:p>
        </p:txBody>
      </p:sp>
    </p:spTree>
    <p:extLst>
      <p:ext uri="{BB962C8B-B14F-4D97-AF65-F5344CB8AC3E}">
        <p14:creationId xmlns:p14="http://schemas.microsoft.com/office/powerpoint/2010/main" val="1964308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39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839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870CEBC-3FC6-FD4F-9332-5F45C1205D78}" type="slidenum">
              <a:rPr lang="en-US" altLang="en-US" sz="1200"/>
              <a:pPr eaLnBrk="1" hangingPunct="1"/>
              <a:t>35</a:t>
            </a:fld>
            <a:endParaRPr lang="en-US" altLang="en-US" sz="1200"/>
          </a:p>
        </p:txBody>
      </p:sp>
    </p:spTree>
    <p:extLst>
      <p:ext uri="{BB962C8B-B14F-4D97-AF65-F5344CB8AC3E}">
        <p14:creationId xmlns:p14="http://schemas.microsoft.com/office/powerpoint/2010/main" val="15258194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dirty="0">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36</a:t>
            </a:fld>
            <a:endParaRPr lang="en-US" altLang="en-US" sz="1200"/>
          </a:p>
        </p:txBody>
      </p:sp>
    </p:spTree>
    <p:extLst>
      <p:ext uri="{BB962C8B-B14F-4D97-AF65-F5344CB8AC3E}">
        <p14:creationId xmlns:p14="http://schemas.microsoft.com/office/powerpoint/2010/main" val="373036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37</a:t>
            </a:fld>
            <a:endParaRPr lang="en-US" altLang="en-US" sz="1200"/>
          </a:p>
        </p:txBody>
      </p:sp>
    </p:spTree>
    <p:extLst>
      <p:ext uri="{BB962C8B-B14F-4D97-AF65-F5344CB8AC3E}">
        <p14:creationId xmlns:p14="http://schemas.microsoft.com/office/powerpoint/2010/main" val="8996195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38</a:t>
            </a:fld>
            <a:endParaRPr lang="en-US" altLang="en-US" sz="1200"/>
          </a:p>
        </p:txBody>
      </p:sp>
    </p:spTree>
    <p:extLst>
      <p:ext uri="{BB962C8B-B14F-4D97-AF65-F5344CB8AC3E}">
        <p14:creationId xmlns:p14="http://schemas.microsoft.com/office/powerpoint/2010/main" val="818563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41</a:t>
            </a:fld>
            <a:endParaRPr lang="en-US" altLang="en-US" sz="1200"/>
          </a:p>
        </p:txBody>
      </p:sp>
    </p:spTree>
    <p:extLst>
      <p:ext uri="{BB962C8B-B14F-4D97-AF65-F5344CB8AC3E}">
        <p14:creationId xmlns:p14="http://schemas.microsoft.com/office/powerpoint/2010/main" val="47957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42</a:t>
            </a:fld>
            <a:endParaRPr lang="en-US" altLang="en-US" sz="1200"/>
          </a:p>
        </p:txBody>
      </p:sp>
    </p:spTree>
    <p:extLst>
      <p:ext uri="{BB962C8B-B14F-4D97-AF65-F5344CB8AC3E}">
        <p14:creationId xmlns:p14="http://schemas.microsoft.com/office/powerpoint/2010/main" val="2477343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41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41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983C0FA-E0E7-7546-9B91-B19C96915B4A}" type="slidenum">
              <a:rPr lang="en-US" altLang="en-US" sz="1200"/>
              <a:pPr eaLnBrk="1" hangingPunct="1"/>
              <a:t>43</a:t>
            </a:fld>
            <a:endParaRPr lang="en-US" altLang="en-US" sz="1200"/>
          </a:p>
        </p:txBody>
      </p:sp>
    </p:spTree>
    <p:extLst>
      <p:ext uri="{BB962C8B-B14F-4D97-AF65-F5344CB8AC3E}">
        <p14:creationId xmlns:p14="http://schemas.microsoft.com/office/powerpoint/2010/main" val="15262695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619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619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CDB6FC-4185-6041-9A85-FCA95C68D050}" type="slidenum">
              <a:rPr lang="en-US" altLang="en-US" sz="1200"/>
              <a:pPr eaLnBrk="1" hangingPunct="1"/>
              <a:t>44</a:t>
            </a:fld>
            <a:endParaRPr lang="en-US" altLang="en-US" sz="1200"/>
          </a:p>
        </p:txBody>
      </p:sp>
    </p:spTree>
    <p:extLst>
      <p:ext uri="{BB962C8B-B14F-4D97-AF65-F5344CB8AC3E}">
        <p14:creationId xmlns:p14="http://schemas.microsoft.com/office/powerpoint/2010/main" val="17138319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382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382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14FCFDD-D987-3346-AB6C-DBF1B87B150E}" type="slidenum">
              <a:rPr lang="en-US" altLang="en-US" sz="1200"/>
              <a:pPr eaLnBrk="1" hangingPunct="1"/>
              <a:t>45</a:t>
            </a:fld>
            <a:endParaRPr lang="en-US" altLang="en-US" sz="1200"/>
          </a:p>
        </p:txBody>
      </p:sp>
    </p:spTree>
    <p:extLst>
      <p:ext uri="{BB962C8B-B14F-4D97-AF65-F5344CB8AC3E}">
        <p14:creationId xmlns:p14="http://schemas.microsoft.com/office/powerpoint/2010/main" val="1758762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7</a:t>
            </a:fld>
            <a:endParaRPr lang="en-US" altLang="en-US" sz="1200"/>
          </a:p>
        </p:txBody>
      </p:sp>
    </p:spTree>
    <p:extLst>
      <p:ext uri="{BB962C8B-B14F-4D97-AF65-F5344CB8AC3E}">
        <p14:creationId xmlns:p14="http://schemas.microsoft.com/office/powerpoint/2010/main" val="21187759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029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029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BAFE84-FB4B-0441-9D43-3D6344F8F9C4}" type="slidenum">
              <a:rPr lang="en-US" altLang="en-US" sz="1200"/>
              <a:pPr eaLnBrk="1" hangingPunct="1"/>
              <a:t>46</a:t>
            </a:fld>
            <a:endParaRPr lang="en-US" altLang="en-US" sz="1200"/>
          </a:p>
        </p:txBody>
      </p:sp>
    </p:spTree>
    <p:extLst>
      <p:ext uri="{BB962C8B-B14F-4D97-AF65-F5344CB8AC3E}">
        <p14:creationId xmlns:p14="http://schemas.microsoft.com/office/powerpoint/2010/main" val="20018353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423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423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04D9559C-BF20-D74B-BC86-53FC559EFA11}" type="slidenum">
              <a:rPr lang="en-US" altLang="en-US" sz="1200"/>
              <a:pPr eaLnBrk="1" hangingPunct="1"/>
              <a:t>47</a:t>
            </a:fld>
            <a:endParaRPr lang="en-US" altLang="en-US" sz="1200"/>
          </a:p>
        </p:txBody>
      </p:sp>
    </p:spTree>
    <p:extLst>
      <p:ext uri="{BB962C8B-B14F-4D97-AF65-F5344CB8AC3E}">
        <p14:creationId xmlns:p14="http://schemas.microsoft.com/office/powerpoint/2010/main" val="808687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462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462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1432250-EF0F-2E40-AF12-9E262E57BA5E}" type="slidenum">
              <a:rPr lang="en-US" altLang="en-US" sz="1200"/>
              <a:pPr eaLnBrk="1" hangingPunct="1"/>
              <a:t>48</a:t>
            </a:fld>
            <a:endParaRPr lang="en-US" altLang="en-US" sz="1200"/>
          </a:p>
        </p:txBody>
      </p:sp>
    </p:spTree>
    <p:extLst>
      <p:ext uri="{BB962C8B-B14F-4D97-AF65-F5344CB8AC3E}">
        <p14:creationId xmlns:p14="http://schemas.microsoft.com/office/powerpoint/2010/main" val="1889920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872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872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48FE69B-C6B0-5C42-87A7-EA50B1827F48}" type="slidenum">
              <a:rPr lang="en-US" altLang="en-US" sz="1200"/>
              <a:pPr eaLnBrk="1" hangingPunct="1"/>
              <a:t>49</a:t>
            </a:fld>
            <a:endParaRPr lang="en-US" altLang="en-US" sz="1200"/>
          </a:p>
        </p:txBody>
      </p:sp>
    </p:spTree>
    <p:extLst>
      <p:ext uri="{BB962C8B-B14F-4D97-AF65-F5344CB8AC3E}">
        <p14:creationId xmlns:p14="http://schemas.microsoft.com/office/powerpoint/2010/main" val="18422957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50</a:t>
            </a:fld>
            <a:endParaRPr lang="en-US" altLang="en-US" sz="1200"/>
          </a:p>
        </p:txBody>
      </p:sp>
    </p:spTree>
    <p:extLst>
      <p:ext uri="{BB962C8B-B14F-4D97-AF65-F5344CB8AC3E}">
        <p14:creationId xmlns:p14="http://schemas.microsoft.com/office/powerpoint/2010/main" val="1060049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101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101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B4C471-19D7-7449-B9C4-0E8602501B58}" type="slidenum">
              <a:rPr lang="en-US" altLang="en-US" sz="1200"/>
              <a:pPr eaLnBrk="1" hangingPunct="1"/>
              <a:t>51</a:t>
            </a:fld>
            <a:endParaRPr lang="en-US" altLang="en-US" sz="1200"/>
          </a:p>
        </p:txBody>
      </p:sp>
    </p:spTree>
    <p:extLst>
      <p:ext uri="{BB962C8B-B14F-4D97-AF65-F5344CB8AC3E}">
        <p14:creationId xmlns:p14="http://schemas.microsoft.com/office/powerpoint/2010/main" val="15949574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053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053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666B397-5E50-3C47-89AD-8EF34665BA32}" type="slidenum">
              <a:rPr lang="en-US" altLang="en-US" sz="1200"/>
              <a:pPr eaLnBrk="1" hangingPunct="1"/>
              <a:t>52</a:t>
            </a:fld>
            <a:endParaRPr lang="en-US" altLang="en-US" sz="1200"/>
          </a:p>
        </p:txBody>
      </p:sp>
    </p:spTree>
    <p:extLst>
      <p:ext uri="{BB962C8B-B14F-4D97-AF65-F5344CB8AC3E}">
        <p14:creationId xmlns:p14="http://schemas.microsoft.com/office/powerpoint/2010/main" val="8945650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5257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5257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934D39-596B-6542-BAE7-1129415F1A2B}" type="slidenum">
              <a:rPr lang="en-US" altLang="en-US" sz="1200"/>
              <a:pPr eaLnBrk="1" hangingPunct="1"/>
              <a:t>53</a:t>
            </a:fld>
            <a:endParaRPr lang="en-US" altLang="en-US" sz="1200"/>
          </a:p>
        </p:txBody>
      </p:sp>
    </p:spTree>
    <p:extLst>
      <p:ext uri="{BB962C8B-B14F-4D97-AF65-F5344CB8AC3E}">
        <p14:creationId xmlns:p14="http://schemas.microsoft.com/office/powerpoint/2010/main" val="24651671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Sphinx – will take all the doc strings from the code and put them prettily together in html – looks more polished and professional, also </a:t>
            </a:r>
            <a:r>
              <a:rPr lang="en-US" altLang="en-US">
                <a:ea typeface="ＭＳ Ｐゴシック" charset="-128"/>
              </a:rPr>
              <a:t>is useful</a:t>
            </a: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54</a:t>
            </a:fld>
            <a:endParaRPr lang="en-US" altLang="en-US" sz="1200"/>
          </a:p>
        </p:txBody>
      </p:sp>
    </p:spTree>
    <p:extLst>
      <p:ext uri="{BB962C8B-B14F-4D97-AF65-F5344CB8AC3E}">
        <p14:creationId xmlns:p14="http://schemas.microsoft.com/office/powerpoint/2010/main" val="18074314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55</a:t>
            </a:fld>
            <a:endParaRPr lang="en-US" altLang="en-US" sz="1200"/>
          </a:p>
        </p:txBody>
      </p:sp>
    </p:spTree>
    <p:extLst>
      <p:ext uri="{BB962C8B-B14F-4D97-AF65-F5344CB8AC3E}">
        <p14:creationId xmlns:p14="http://schemas.microsoft.com/office/powerpoint/2010/main" val="1802988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8</a:t>
            </a:fld>
            <a:endParaRPr lang="en-US" altLang="en-US" sz="1200"/>
          </a:p>
        </p:txBody>
      </p:sp>
    </p:spTree>
    <p:extLst>
      <p:ext uri="{BB962C8B-B14F-4D97-AF65-F5344CB8AC3E}">
        <p14:creationId xmlns:p14="http://schemas.microsoft.com/office/powerpoint/2010/main" val="148189402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56</a:t>
            </a:fld>
            <a:endParaRPr lang="en-US" altLang="en-US" sz="1200"/>
          </a:p>
        </p:txBody>
      </p:sp>
    </p:spTree>
    <p:extLst>
      <p:ext uri="{BB962C8B-B14F-4D97-AF65-F5344CB8AC3E}">
        <p14:creationId xmlns:p14="http://schemas.microsoft.com/office/powerpoint/2010/main" val="20828119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57</a:t>
            </a:fld>
            <a:endParaRPr lang="en-US" altLang="en-US" sz="1200"/>
          </a:p>
        </p:txBody>
      </p:sp>
    </p:spTree>
    <p:extLst>
      <p:ext uri="{BB962C8B-B14F-4D97-AF65-F5344CB8AC3E}">
        <p14:creationId xmlns:p14="http://schemas.microsoft.com/office/powerpoint/2010/main" val="2700666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58</a:t>
            </a:fld>
            <a:endParaRPr lang="en-US" altLang="en-US" sz="1200"/>
          </a:p>
        </p:txBody>
      </p:sp>
    </p:spTree>
    <p:extLst>
      <p:ext uri="{BB962C8B-B14F-4D97-AF65-F5344CB8AC3E}">
        <p14:creationId xmlns:p14="http://schemas.microsoft.com/office/powerpoint/2010/main" val="2099463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59</a:t>
            </a:fld>
            <a:endParaRPr lang="en-US" altLang="en-US" sz="1200"/>
          </a:p>
        </p:txBody>
      </p:sp>
    </p:spTree>
    <p:extLst>
      <p:ext uri="{BB962C8B-B14F-4D97-AF65-F5344CB8AC3E}">
        <p14:creationId xmlns:p14="http://schemas.microsoft.com/office/powerpoint/2010/main" val="7511257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7305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17305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23908C-E3FF-CE4F-994E-E278EB3FBFC4}" type="slidenum">
              <a:rPr lang="en-US" altLang="en-US" sz="1200"/>
              <a:pPr eaLnBrk="1" hangingPunct="1"/>
              <a:t>60</a:t>
            </a:fld>
            <a:endParaRPr lang="en-US" altLang="en-US" sz="1200"/>
          </a:p>
        </p:txBody>
      </p:sp>
    </p:spTree>
    <p:extLst>
      <p:ext uri="{BB962C8B-B14F-4D97-AF65-F5344CB8AC3E}">
        <p14:creationId xmlns:p14="http://schemas.microsoft.com/office/powerpoint/2010/main" val="126387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altLang="en-US">
              <a:ea typeface="ＭＳ Ｐゴシック" charset="-128"/>
            </a:endParaRP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9</a:t>
            </a:fld>
            <a:endParaRPr lang="en-US" altLang="en-US" sz="1200"/>
          </a:p>
        </p:txBody>
      </p:sp>
    </p:spTree>
    <p:extLst>
      <p:ext uri="{BB962C8B-B14F-4D97-AF65-F5344CB8AC3E}">
        <p14:creationId xmlns:p14="http://schemas.microsoft.com/office/powerpoint/2010/main" val="1515451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765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Checks style and also checks for some logical errors in your code</a:t>
            </a:r>
          </a:p>
          <a:p>
            <a:endParaRPr lang="en-US" altLang="en-US" dirty="0">
              <a:ea typeface="ＭＳ Ｐゴシック" charset="-128"/>
            </a:endParaRPr>
          </a:p>
          <a:p>
            <a:r>
              <a:rPr lang="en-US" altLang="en-US" dirty="0">
                <a:ea typeface="ＭＳ Ｐゴシック" charset="-128"/>
              </a:rPr>
              <a:t>Run in terminal, give it a .</a:t>
            </a:r>
            <a:r>
              <a:rPr lang="en-US" altLang="en-US" dirty="0" err="1">
                <a:ea typeface="ＭＳ Ｐゴシック" charset="-128"/>
              </a:rPr>
              <a:t>py</a:t>
            </a:r>
            <a:r>
              <a:rPr lang="en-US" altLang="en-US" dirty="0">
                <a:ea typeface="ＭＳ Ｐゴシック" charset="-128"/>
              </a:rPr>
              <a:t> file, and it will return a list of style violations</a:t>
            </a:r>
          </a:p>
          <a:p>
            <a:endParaRPr lang="en-US" altLang="en-US" dirty="0">
              <a:ea typeface="ＭＳ Ｐゴシック" charset="-128"/>
            </a:endParaRPr>
          </a:p>
          <a:p>
            <a:r>
              <a:rPr lang="en-US" altLang="en-US" dirty="0">
                <a:ea typeface="ＭＳ Ｐゴシック" charset="-128"/>
              </a:rPr>
              <a:t>Atom and </a:t>
            </a:r>
            <a:r>
              <a:rPr lang="en-US" altLang="en-US" dirty="0" err="1">
                <a:ea typeface="ＭＳ Ｐゴシック" charset="-128"/>
              </a:rPr>
              <a:t>pycharm</a:t>
            </a:r>
            <a:r>
              <a:rPr lang="en-US" altLang="en-US" dirty="0">
                <a:ea typeface="ＭＳ Ｐゴシック" charset="-128"/>
              </a:rPr>
              <a:t> have inbuilt style checkers as you go – don’t have logic checker though</a:t>
            </a:r>
          </a:p>
        </p:txBody>
      </p:sp>
      <p:sp>
        <p:nvSpPr>
          <p:cNvPr id="2765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3A52BF6-18ED-3746-B9B7-B759BCE86ED9}" type="slidenum">
              <a:rPr lang="en-US" altLang="en-US" sz="1200"/>
              <a:pPr eaLnBrk="1" hangingPunct="1"/>
              <a:t>10</a:t>
            </a:fld>
            <a:endParaRPr lang="en-US" altLang="en-US" sz="1200"/>
          </a:p>
        </p:txBody>
      </p:sp>
    </p:spTree>
    <p:extLst>
      <p:ext uri="{BB962C8B-B14F-4D97-AF65-F5344CB8AC3E}">
        <p14:creationId xmlns:p14="http://schemas.microsoft.com/office/powerpoint/2010/main" val="94225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Line indent should be four spaces – can also set up delete so it deletes four spaces at once in editor</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11</a:t>
            </a:fld>
            <a:endParaRPr lang="en-US" altLang="en-US" sz="1200"/>
          </a:p>
        </p:txBody>
      </p:sp>
    </p:spTree>
    <p:extLst>
      <p:ext uri="{BB962C8B-B14F-4D97-AF65-F5344CB8AC3E}">
        <p14:creationId xmlns:p14="http://schemas.microsoft.com/office/powerpoint/2010/main" val="1278475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a:ea typeface="ＭＳ Ｐゴシック" charset="-128"/>
              </a:rPr>
              <a:t>You should change editor so that it doesn’t gray out the comments – make them brighter</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5E2B094-290D-C441-B8D4-8EE052663915}" type="slidenum">
              <a:rPr lang="en-US" altLang="en-US" sz="1200"/>
              <a:pPr eaLnBrk="1" hangingPunct="1"/>
              <a:t>12</a:t>
            </a:fld>
            <a:endParaRPr lang="en-US" altLang="en-US" sz="1200"/>
          </a:p>
        </p:txBody>
      </p:sp>
    </p:spTree>
    <p:extLst>
      <p:ext uri="{BB962C8B-B14F-4D97-AF65-F5344CB8AC3E}">
        <p14:creationId xmlns:p14="http://schemas.microsoft.com/office/powerpoint/2010/main" val="1604326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9593713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2609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59918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854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81507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7304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263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0026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89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81420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669461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966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50571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3"/>
          <a:stretch>
            <a:fillRect/>
          </a:stretch>
        </p:blipFill>
        <p:spPr>
          <a:xfrm>
            <a:off x="0" y="274638"/>
            <a:ext cx="965200" cy="952500"/>
          </a:xfrm>
          <a:prstGeom prst="rect">
            <a:avLst/>
          </a:prstGeom>
        </p:spPr>
      </p:pic>
      <p:pic>
        <p:nvPicPr>
          <p:cNvPr id="8" name="Picture 7"/>
          <p:cNvPicPr>
            <a:picLocks noChangeAspect="1"/>
          </p:cNvPicPr>
          <p:nvPr userDrawn="1"/>
        </p:nvPicPr>
        <p:blipFill>
          <a:blip r:embed="rId14"/>
          <a:stretch>
            <a:fillRect/>
          </a:stretch>
        </p:blipFill>
        <p:spPr>
          <a:xfrm>
            <a:off x="8248650" y="274638"/>
            <a:ext cx="876300" cy="967282"/>
          </a:xfrm>
          <a:prstGeom prst="rect">
            <a:avLst/>
          </a:prstGeom>
        </p:spPr>
      </p:pic>
      <p:sp>
        <p:nvSpPr>
          <p:cNvPr id="11" name="Rectangle 10"/>
          <p:cNvSpPr/>
          <p:nvPr userDrawn="1"/>
        </p:nvSpPr>
        <p:spPr>
          <a:xfrm>
            <a:off x="228600" y="1300554"/>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Tree>
    <p:extLst>
      <p:ext uri="{BB962C8B-B14F-4D97-AF65-F5344CB8AC3E}">
        <p14:creationId xmlns:p14="http://schemas.microsoft.com/office/powerpoint/2010/main" val="40628667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pylint.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hyperlink" Target="http://citeseerx.ist.psu.edu/viewdoc/summary?doi=10.1.1.56.1841"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2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python.org/dev/peps/pep-0008/#id46" TargetMode="External"/><Relationship Id="rId7" Type="http://schemas.openxmlformats.org/officeDocument/2006/relationships/image" Target="../media/image29.tif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dillinger.io/"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kallisons/NOAH_LSM_Mussel_v2.0"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tackoverflow.com/questions/184618/what-is-the-best-comment-in-source-code-you-have-ever-encountered"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python.org/dev/peps/pep-0257/"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numpy/numpy/blob/master/numpy/__init__.py"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cikit-learn/scikit-learn/blob/master/sklearn/cluster/dbscan_.py"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28600" y="3282846"/>
            <a:ext cx="8705850" cy="3127553"/>
          </a:xfrm>
        </p:spPr>
        <p:txBody>
          <a:bodyPr>
            <a:normAutofit fontScale="92500" lnSpcReduction="20000"/>
          </a:bodyPr>
          <a:lstStyle/>
          <a:p>
            <a:pPr>
              <a:spcBef>
                <a:spcPts val="800"/>
              </a:spcBef>
              <a:buSzPct val="100000"/>
            </a:pPr>
            <a:r>
              <a:rPr lang="en-US" altLang="x-none" dirty="0">
                <a:solidFill>
                  <a:schemeClr val="tx1"/>
                </a:solidFill>
                <a:latin typeface="Calibri" charset="0"/>
              </a:rPr>
              <a:t>David Beck</a:t>
            </a:r>
            <a:r>
              <a:rPr lang="en-US" altLang="x-none" baseline="30000" dirty="0">
                <a:solidFill>
                  <a:schemeClr val="tx1"/>
                </a:solidFill>
                <a:latin typeface="Calibri" charset="0"/>
              </a:rPr>
              <a:t>1,2</a:t>
            </a:r>
            <a:r>
              <a:rPr lang="en-US" altLang="x-none" dirty="0">
                <a:solidFill>
                  <a:schemeClr val="tx1"/>
                </a:solidFill>
                <a:latin typeface="Calibri" charset="0"/>
              </a:rPr>
              <a:t>, Joseph Hellerstein</a:t>
            </a:r>
            <a:r>
              <a:rPr lang="en-US" altLang="x-none" baseline="30000" dirty="0">
                <a:solidFill>
                  <a:schemeClr val="tx1"/>
                </a:solidFill>
                <a:latin typeface="Calibri" charset="0"/>
              </a:rPr>
              <a:t>1,3</a:t>
            </a:r>
            <a:r>
              <a:rPr lang="en-US" altLang="x-none" dirty="0">
                <a:solidFill>
                  <a:schemeClr val="tx1"/>
                </a:solidFill>
                <a:latin typeface="Calibri" charset="0"/>
              </a:rPr>
              <a:t>, </a:t>
            </a:r>
            <a:r>
              <a:rPr lang="en-US" altLang="x-none" dirty="0" err="1">
                <a:solidFill>
                  <a:schemeClr val="tx1"/>
                </a:solidFill>
                <a:latin typeface="Calibri" charset="0"/>
              </a:rPr>
              <a:t>Bernease</a:t>
            </a:r>
            <a:r>
              <a:rPr lang="en-US" altLang="x-none" dirty="0">
                <a:solidFill>
                  <a:schemeClr val="tx1"/>
                </a:solidFill>
                <a:latin typeface="Calibri" charset="0"/>
              </a:rPr>
              <a:t> Herman</a:t>
            </a:r>
            <a:r>
              <a:rPr lang="en-US" altLang="x-none" baseline="30000" dirty="0">
                <a:solidFill>
                  <a:schemeClr val="tx1"/>
                </a:solidFill>
                <a:latin typeface="Calibri" charset="0"/>
              </a:rPr>
              <a:t>1</a:t>
            </a:r>
          </a:p>
          <a:p>
            <a:pPr>
              <a:spcBef>
                <a:spcPts val="800"/>
              </a:spcBef>
              <a:buSzPct val="100000"/>
            </a:pPr>
            <a:r>
              <a:rPr lang="en-US" altLang="x-none" sz="3600" dirty="0">
                <a:solidFill>
                  <a:schemeClr val="tx1"/>
                </a:solidFill>
                <a:latin typeface="Calibri" charset="0"/>
              </a:rPr>
              <a:t>Daniel Jones</a:t>
            </a:r>
            <a:r>
              <a:rPr lang="en-US" altLang="x-none" sz="3600" baseline="30000" dirty="0">
                <a:solidFill>
                  <a:schemeClr val="tx1"/>
                </a:solidFill>
                <a:latin typeface="Calibri" charset="0"/>
              </a:rPr>
              <a:t>3</a:t>
            </a:r>
          </a:p>
          <a:p>
            <a:pPr>
              <a:spcBef>
                <a:spcPts val="800"/>
              </a:spcBef>
              <a:buSzPct val="100000"/>
            </a:pPr>
            <a:r>
              <a:rPr lang="en-US" altLang="x-none" sz="2400" baseline="30000" dirty="0">
                <a:solidFill>
                  <a:schemeClr val="tx1"/>
                </a:solidFill>
                <a:latin typeface="Calibri" charset="0"/>
              </a:rPr>
              <a:t>1</a:t>
            </a:r>
            <a:r>
              <a:rPr lang="en-US" altLang="x-none" sz="2400" dirty="0">
                <a:solidFill>
                  <a:schemeClr val="tx1"/>
                </a:solidFill>
                <a:latin typeface="Calibri" charset="0"/>
              </a:rPr>
              <a:t>eScience Institute</a:t>
            </a:r>
          </a:p>
          <a:p>
            <a:pPr>
              <a:spcBef>
                <a:spcPts val="800"/>
              </a:spcBef>
              <a:buSzPct val="100000"/>
            </a:pPr>
            <a:r>
              <a:rPr lang="en-US" altLang="x-none" sz="2400" baseline="30000" dirty="0">
                <a:solidFill>
                  <a:schemeClr val="tx1"/>
                </a:solidFill>
                <a:latin typeface="Calibri" charset="0"/>
              </a:rPr>
              <a:t>2</a:t>
            </a:r>
            <a:r>
              <a:rPr lang="en-US" altLang="x-none" sz="2400" dirty="0">
                <a:solidFill>
                  <a:schemeClr val="tx1"/>
                </a:solidFill>
                <a:latin typeface="Calibri" charset="0"/>
              </a:rPr>
              <a:t>Chemical Engineering</a:t>
            </a:r>
          </a:p>
          <a:p>
            <a:pPr>
              <a:spcBef>
                <a:spcPts val="800"/>
              </a:spcBef>
              <a:buSzPct val="100000"/>
            </a:pPr>
            <a:r>
              <a:rPr lang="en-US" altLang="x-none" sz="2400" baseline="30000" dirty="0">
                <a:solidFill>
                  <a:schemeClr val="tx1"/>
                </a:solidFill>
                <a:latin typeface="Calibri" charset="0"/>
              </a:rPr>
              <a:t>3</a:t>
            </a:r>
            <a:r>
              <a:rPr lang="en-US" altLang="x-none" sz="2400" dirty="0">
                <a:solidFill>
                  <a:schemeClr val="tx1"/>
                </a:solidFill>
                <a:latin typeface="Calibri" charset="0"/>
              </a:rPr>
              <a:t>Computer Science</a:t>
            </a:r>
          </a:p>
          <a:p>
            <a:pPr>
              <a:spcBef>
                <a:spcPts val="800"/>
              </a:spcBef>
              <a:buSzPct val="100000"/>
            </a:pPr>
            <a:r>
              <a:rPr lang="en-US" altLang="x-none" dirty="0">
                <a:solidFill>
                  <a:schemeClr val="tx1"/>
                </a:solidFill>
                <a:latin typeface="Calibri" charset="0"/>
              </a:rPr>
              <a:t>University of Washington</a:t>
            </a:r>
          </a:p>
          <a:p>
            <a:pPr>
              <a:spcBef>
                <a:spcPts val="800"/>
              </a:spcBef>
              <a:buSzPct val="100000"/>
            </a:pPr>
            <a:r>
              <a:rPr lang="en-US" altLang="x-none" dirty="0">
                <a:solidFill>
                  <a:schemeClr val="tx1"/>
                </a:solidFill>
                <a:latin typeface="Calibri" charset="0"/>
              </a:rPr>
              <a:t>October 28, 2019</a:t>
            </a:r>
            <a:endParaRPr lang="en-US" dirty="0">
              <a:solidFill>
                <a:schemeClr val="tx1"/>
              </a:solidFill>
            </a:endParaRPr>
          </a:p>
        </p:txBody>
      </p:sp>
      <p:sp>
        <p:nvSpPr>
          <p:cNvPr id="6" name="Rectangle 5"/>
          <p:cNvSpPr/>
          <p:nvPr/>
        </p:nvSpPr>
        <p:spPr>
          <a:xfrm>
            <a:off x="0" y="192900"/>
            <a:ext cx="9144000" cy="143067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228600" y="2933158"/>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3" name="Rectangle 12"/>
          <p:cNvSpPr/>
          <p:nvPr/>
        </p:nvSpPr>
        <p:spPr>
          <a:xfrm>
            <a:off x="228600" y="1523009"/>
            <a:ext cx="8705850" cy="107950"/>
          </a:xfrm>
          <a:prstGeom prst="rect">
            <a:avLst/>
          </a:prstGeom>
          <a:gradFill flip="none" rotWithShape="1">
            <a:gsLst>
              <a:gs pos="0">
                <a:srgbClr val="599BD1"/>
              </a:gs>
              <a:gs pos="100000">
                <a:srgbClr val="9BBB59"/>
              </a:gs>
              <a:gs pos="50000">
                <a:srgbClr val="E58B43"/>
              </a:gs>
              <a:gs pos="60000">
                <a:srgbClr val="FFC824"/>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p>
        </p:txBody>
      </p:sp>
      <p:sp>
        <p:nvSpPr>
          <p:cNvPr id="14" name="Title 1"/>
          <p:cNvSpPr txBox="1">
            <a:spLocks/>
          </p:cNvSpPr>
          <p:nvPr/>
        </p:nvSpPr>
        <p:spPr>
          <a:xfrm>
            <a:off x="123669" y="1665926"/>
            <a:ext cx="8705850" cy="122029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600" dirty="0"/>
              <a:t>Documentation, Style &amp; </a:t>
            </a:r>
            <a:r>
              <a:rPr lang="en-US" sz="3600"/>
              <a:t>Communicating About </a:t>
            </a:r>
            <a:r>
              <a:rPr lang="en-US" sz="3600" dirty="0"/>
              <a:t>Code</a:t>
            </a:r>
          </a:p>
        </p:txBody>
      </p:sp>
      <p:sp>
        <p:nvSpPr>
          <p:cNvPr id="2" name="Title 1"/>
          <p:cNvSpPr>
            <a:spLocks noGrp="1"/>
          </p:cNvSpPr>
          <p:nvPr>
            <p:ph type="ctrTitle"/>
          </p:nvPr>
        </p:nvSpPr>
        <p:spPr>
          <a:xfrm>
            <a:off x="594360" y="688135"/>
            <a:ext cx="7772400" cy="757495"/>
          </a:xfrm>
        </p:spPr>
        <p:txBody>
          <a:bodyPr>
            <a:normAutofit/>
          </a:bodyPr>
          <a:lstStyle/>
          <a:p>
            <a:r>
              <a:rPr lang="en-US" sz="3600" dirty="0"/>
              <a:t>Software Design for Data Scientists</a:t>
            </a:r>
          </a:p>
        </p:txBody>
      </p:sp>
    </p:spTree>
    <p:extLst>
      <p:ext uri="{BB962C8B-B14F-4D97-AF65-F5344CB8AC3E}">
        <p14:creationId xmlns:p14="http://schemas.microsoft.com/office/powerpoint/2010/main" val="1860509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Great tool</a:t>
            </a:r>
            <a:r>
              <a:rPr lang="is-IS" altLang="en-US" dirty="0">
                <a:ea typeface="ＭＳ Ｐゴシック" charset="-128"/>
              </a:rPr>
              <a:t>…</a:t>
            </a:r>
          </a:p>
          <a:p>
            <a:pPr lvl="1"/>
            <a:r>
              <a:rPr lang="is-IS" altLang="en-US" i="1" dirty="0">
                <a:ea typeface="ＭＳ Ｐゴシック" charset="-128"/>
              </a:rPr>
              <a:t>pylint </a:t>
            </a:r>
            <a:r>
              <a:rPr lang="is-IS" altLang="en-US" dirty="0">
                <a:ea typeface="ＭＳ Ｐゴシック" charset="-128"/>
              </a:rPr>
              <a:t>( </a:t>
            </a:r>
            <a:r>
              <a:rPr lang="en-US" altLang="en-US" dirty="0">
                <a:ea typeface="ＭＳ Ｐゴシック" charset="-128"/>
                <a:hlinkClick r:id="rId3"/>
              </a:rPr>
              <a:t>http://www.pylint.org</a:t>
            </a:r>
            <a:r>
              <a:rPr lang="en-US" altLang="en-US" dirty="0">
                <a:ea typeface="ＭＳ Ｐゴシック" charset="-128"/>
              </a:rPr>
              <a:t> )</a:t>
            </a:r>
            <a:endParaRPr lang="is-IS" altLang="en-US" dirty="0">
              <a:ea typeface="ＭＳ Ｐゴシック" charset="-128"/>
            </a:endParaRPr>
          </a:p>
          <a:p>
            <a:pPr lvl="2"/>
            <a:r>
              <a:rPr lang="en-US" altLang="en-US" dirty="0">
                <a:ea typeface="ＭＳ Ｐゴシック" charset="-128"/>
              </a:rPr>
              <a:t>Extends from a tool called </a:t>
            </a:r>
            <a:r>
              <a:rPr lang="en-US" altLang="en-US" i="1" dirty="0">
                <a:ea typeface="ＭＳ Ｐゴシック" charset="-128"/>
              </a:rPr>
              <a:t>lint</a:t>
            </a:r>
            <a:r>
              <a:rPr lang="en-US" altLang="en-US" dirty="0">
                <a:ea typeface="ＭＳ Ｐゴシック" charset="-128"/>
              </a:rPr>
              <a:t> introduced for C from Bell Labs in 1976</a:t>
            </a:r>
          </a:p>
          <a:p>
            <a:pPr lvl="3"/>
            <a:r>
              <a:rPr lang="en-US" altLang="en-US" dirty="0">
                <a:ea typeface="ＭＳ Ｐゴシック" charset="-128"/>
                <a:hlinkClick r:id="rId4"/>
              </a:rPr>
              <a:t>http://citeseerx.ist.psu.edu/viewdoc/summary?doi=10.1.1.56.1841</a:t>
            </a:r>
            <a:endParaRPr lang="en-US" altLang="en-US" dirty="0">
              <a:ea typeface="ＭＳ Ｐゴシック" charset="-128"/>
            </a:endParaRPr>
          </a:p>
          <a:p>
            <a:pPr marL="914400" lvl="2" indent="0">
              <a:buNone/>
            </a:pPr>
            <a:r>
              <a:rPr lang="en-US" altLang="en-US" dirty="0">
                <a:latin typeface="Courier" pitchFamily="2" charset="0"/>
                <a:ea typeface="ＭＳ Ｐゴシック" charset="-128"/>
              </a:rPr>
              <a:t>		</a:t>
            </a:r>
            <a:r>
              <a:rPr lang="en-US" altLang="en-US" b="1" dirty="0" err="1">
                <a:solidFill>
                  <a:srgbClr val="FF0000"/>
                </a:solidFill>
                <a:latin typeface="Courier" pitchFamily="2" charset="0"/>
                <a:ea typeface="ＭＳ Ｐゴシック" charset="-128"/>
              </a:rPr>
              <a:t>conda</a:t>
            </a:r>
            <a:r>
              <a:rPr lang="en-US" altLang="en-US" b="1" dirty="0">
                <a:solidFill>
                  <a:srgbClr val="FF0000"/>
                </a:solidFill>
                <a:latin typeface="Courier" pitchFamily="2" charset="0"/>
                <a:ea typeface="ＭＳ Ｐゴシック" charset="-128"/>
              </a:rPr>
              <a:t> install </a:t>
            </a:r>
            <a:r>
              <a:rPr lang="en-US" altLang="en-US" b="1" dirty="0" err="1">
                <a:solidFill>
                  <a:srgbClr val="FF0000"/>
                </a:solidFill>
                <a:latin typeface="Courier" pitchFamily="2" charset="0"/>
                <a:ea typeface="ＭＳ Ｐゴシック" charset="-128"/>
              </a:rPr>
              <a:t>pylint</a:t>
            </a:r>
            <a:endParaRPr lang="en-US" altLang="en-US" b="1" dirty="0">
              <a:solidFill>
                <a:srgbClr val="FF0000"/>
              </a:solidFill>
              <a:latin typeface="Courier" pitchFamily="2" charset="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5"/>
          <a:stretch>
            <a:fillRect/>
          </a:stretch>
        </p:blipFill>
        <p:spPr>
          <a:xfrm>
            <a:off x="1619250" y="4551792"/>
            <a:ext cx="5905500" cy="2108200"/>
          </a:xfrm>
          <a:prstGeom prst="rect">
            <a:avLst/>
          </a:prstGeom>
        </p:spPr>
      </p:pic>
    </p:spTree>
    <p:extLst>
      <p:ext uri="{BB962C8B-B14F-4D97-AF65-F5344CB8AC3E}">
        <p14:creationId xmlns:p14="http://schemas.microsoft.com/office/powerpoint/2010/main" val="1043323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a:p>
            <a:pPr lvl="1"/>
            <a:r>
              <a:rPr lang="en-US" altLang="en-US" dirty="0">
                <a:ea typeface="ＭＳ Ｐゴシック" charset="-128"/>
              </a:rPr>
              <a:t>Four spaces</a:t>
            </a:r>
          </a:p>
          <a:p>
            <a:pPr lvl="2"/>
            <a:r>
              <a:rPr lang="en-US" altLang="en-US" dirty="0">
                <a:ea typeface="ＭＳ Ｐゴシック" charset="-128"/>
              </a:rPr>
              <a:t>Most editors can be set to convert a tab that you type to four spaces in the file</a:t>
            </a:r>
          </a:p>
          <a:p>
            <a:pPr lvl="2"/>
            <a:endParaRPr lang="en-US" altLang="en-US" dirty="0">
              <a:ea typeface="ＭＳ Ｐゴシック" charset="-128"/>
            </a:endParaRPr>
          </a:p>
          <a:p>
            <a:pPr lvl="2"/>
            <a:r>
              <a:rPr lang="en-US" altLang="en-US" dirty="0">
                <a:ea typeface="ＭＳ Ｐゴシック" charset="-128"/>
              </a:rPr>
              <a:t>What about lines that wrap? Two options</a:t>
            </a:r>
            <a:r>
              <a:rPr lang="is-IS" altLang="en-US" dirty="0">
                <a:ea typeface="ＭＳ Ｐゴシック" charset="-128"/>
              </a:rPr>
              <a:t>…</a:t>
            </a:r>
            <a:endParaRPr lang="en-US" altLang="en-US" dirty="0">
              <a:ea typeface="ＭＳ Ｐゴシック" charset="-128"/>
            </a:endParaRPr>
          </a:p>
          <a:p>
            <a:pPr lvl="3"/>
            <a:r>
              <a:rPr lang="en-US" altLang="en-US" dirty="0">
                <a:ea typeface="ＭＳ Ｐゴシック" charset="-128"/>
              </a:rPr>
              <a:t>Wrap and indent to opening of </a:t>
            </a:r>
            <a:r>
              <a:rPr lang="en-US" altLang="en-US" dirty="0" err="1">
                <a:ea typeface="ＭＳ Ｐゴシック" charset="-128"/>
              </a:rPr>
              <a:t>parens</a:t>
            </a:r>
            <a:endParaRPr lang="en-US" altLang="en-US" dirty="0">
              <a:ea typeface="ＭＳ Ｐゴシック" charset="-128"/>
            </a:endParaRPr>
          </a:p>
          <a:p>
            <a:pPr lvl="3"/>
            <a:r>
              <a:rPr lang="en-US" altLang="en-US" dirty="0">
                <a:ea typeface="ＭＳ Ｐゴシック" charset="-128"/>
              </a:rPr>
              <a:t>Hanging indent (put nothing after </a:t>
            </a:r>
            <a:r>
              <a:rPr lang="en-US" altLang="en-US" dirty="0" err="1">
                <a:ea typeface="ＭＳ Ｐゴシック" charset="-128"/>
              </a:rPr>
              <a:t>parens</a:t>
            </a:r>
            <a:r>
              <a:rPr lang="en-US" altLang="en-US" dirty="0">
                <a:ea typeface="ＭＳ Ｐゴシック" charset="-128"/>
              </a:rPr>
              <a:t> and indent only once)</a:t>
            </a:r>
          </a:p>
        </p:txBody>
      </p:sp>
    </p:spTree>
    <p:extLst>
      <p:ext uri="{BB962C8B-B14F-4D97-AF65-F5344CB8AC3E}">
        <p14:creationId xmlns:p14="http://schemas.microsoft.com/office/powerpoint/2010/main" val="93448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692150" y="2362200"/>
            <a:ext cx="7759700" cy="3378200"/>
          </a:xfrm>
          <a:prstGeom prst="rect">
            <a:avLst/>
          </a:prstGeom>
        </p:spPr>
      </p:pic>
    </p:spTree>
    <p:extLst>
      <p:ext uri="{BB962C8B-B14F-4D97-AF65-F5344CB8AC3E}">
        <p14:creationId xmlns:p14="http://schemas.microsoft.com/office/powerpoint/2010/main" val="1756209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1781175" y="4648200"/>
            <a:ext cx="5562600" cy="558800"/>
          </a:xfrm>
          <a:prstGeom prst="rect">
            <a:avLst/>
          </a:prstGeom>
        </p:spPr>
      </p:pic>
      <p:pic>
        <p:nvPicPr>
          <p:cNvPr id="3" name="Picture 2"/>
          <p:cNvPicPr>
            <a:picLocks noChangeAspect="1"/>
          </p:cNvPicPr>
          <p:nvPr/>
        </p:nvPicPr>
        <p:blipFill>
          <a:blip r:embed="rId4"/>
          <a:stretch>
            <a:fillRect/>
          </a:stretch>
        </p:blipFill>
        <p:spPr>
          <a:xfrm>
            <a:off x="2232025" y="2441408"/>
            <a:ext cx="4660900" cy="1104900"/>
          </a:xfrm>
          <a:prstGeom prst="rect">
            <a:avLst/>
          </a:prstGeom>
        </p:spPr>
      </p:pic>
    </p:spTree>
    <p:extLst>
      <p:ext uri="{BB962C8B-B14F-4D97-AF65-F5344CB8AC3E}">
        <p14:creationId xmlns:p14="http://schemas.microsoft.com/office/powerpoint/2010/main" val="10982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4" name="Picture 3"/>
          <p:cNvPicPr>
            <a:picLocks noChangeAspect="1"/>
          </p:cNvPicPr>
          <p:nvPr/>
        </p:nvPicPr>
        <p:blipFill>
          <a:blip r:embed="rId3"/>
          <a:stretch>
            <a:fillRect/>
          </a:stretch>
        </p:blipFill>
        <p:spPr>
          <a:xfrm>
            <a:off x="2514600" y="2057400"/>
            <a:ext cx="3886200" cy="927100"/>
          </a:xfrm>
          <a:prstGeom prst="rect">
            <a:avLst/>
          </a:prstGeom>
        </p:spPr>
      </p:pic>
      <p:pic>
        <p:nvPicPr>
          <p:cNvPr id="5" name="Picture 4"/>
          <p:cNvPicPr>
            <a:picLocks noChangeAspect="1"/>
          </p:cNvPicPr>
          <p:nvPr/>
        </p:nvPicPr>
        <p:blipFill>
          <a:blip r:embed="rId4"/>
          <a:stretch>
            <a:fillRect/>
          </a:stretch>
        </p:blipFill>
        <p:spPr>
          <a:xfrm>
            <a:off x="368300" y="3201737"/>
            <a:ext cx="8318500" cy="2654300"/>
          </a:xfrm>
          <a:prstGeom prst="rect">
            <a:avLst/>
          </a:prstGeom>
        </p:spPr>
      </p:pic>
    </p:spTree>
    <p:extLst>
      <p:ext uri="{BB962C8B-B14F-4D97-AF65-F5344CB8AC3E}">
        <p14:creationId xmlns:p14="http://schemas.microsoft.com/office/powerpoint/2010/main" val="76840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Indentation</a:t>
            </a:r>
          </a:p>
        </p:txBody>
      </p:sp>
      <p:pic>
        <p:nvPicPr>
          <p:cNvPr id="2" name="Picture 1"/>
          <p:cNvPicPr>
            <a:picLocks noChangeAspect="1"/>
          </p:cNvPicPr>
          <p:nvPr/>
        </p:nvPicPr>
        <p:blipFill>
          <a:blip r:embed="rId3"/>
          <a:stretch>
            <a:fillRect/>
          </a:stretch>
        </p:blipFill>
        <p:spPr>
          <a:xfrm>
            <a:off x="3006725" y="2057400"/>
            <a:ext cx="3111500" cy="2235200"/>
          </a:xfrm>
          <a:prstGeom prst="rect">
            <a:avLst/>
          </a:prstGeom>
        </p:spPr>
      </p:pic>
      <p:sp>
        <p:nvSpPr>
          <p:cNvPr id="3" name="TextBox 2"/>
          <p:cNvSpPr txBox="1"/>
          <p:nvPr/>
        </p:nvSpPr>
        <p:spPr>
          <a:xfrm>
            <a:off x="1381021" y="4877879"/>
            <a:ext cx="6543779" cy="523220"/>
          </a:xfrm>
          <a:prstGeom prst="rect">
            <a:avLst/>
          </a:prstGeom>
          <a:noFill/>
        </p:spPr>
        <p:txBody>
          <a:bodyPr wrap="none" rtlCol="0">
            <a:spAutoFit/>
          </a:bodyPr>
          <a:lstStyle/>
          <a:p>
            <a:r>
              <a:rPr lang="en-US" sz="2800" dirty="0"/>
              <a:t>Equivalent, no specific recommendation</a:t>
            </a:r>
          </a:p>
        </p:txBody>
      </p:sp>
    </p:spTree>
    <p:extLst>
      <p:ext uri="{BB962C8B-B14F-4D97-AF65-F5344CB8AC3E}">
        <p14:creationId xmlns:p14="http://schemas.microsoft.com/office/powerpoint/2010/main" val="188735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Maximum line length?</a:t>
            </a:r>
          </a:p>
          <a:p>
            <a:pPr lvl="1"/>
            <a:r>
              <a:rPr lang="en-US" altLang="en-US" dirty="0">
                <a:ea typeface="ＭＳ Ｐゴシック" charset="-128"/>
              </a:rPr>
              <a:t>Coding lines? Keep it to 79 characters</a:t>
            </a:r>
          </a:p>
          <a:p>
            <a:pPr lvl="2"/>
            <a:r>
              <a:rPr lang="en-US" altLang="en-US" dirty="0">
                <a:ea typeface="ＭＳ Ｐゴシック" charset="-128"/>
              </a:rPr>
              <a:t>Most editors can show you the line position</a:t>
            </a:r>
          </a:p>
          <a:p>
            <a:pPr lvl="2"/>
            <a:r>
              <a:rPr lang="en-US" altLang="en-US" dirty="0">
                <a:ea typeface="ＭＳ Ｐゴシック" charset="-128"/>
              </a:rPr>
              <a:t>E.g. vim, Sublime</a:t>
            </a:r>
          </a:p>
          <a:p>
            <a:pPr lvl="1"/>
            <a:r>
              <a:rPr lang="en-US" altLang="en-US" dirty="0">
                <a:ea typeface="ＭＳ Ｐゴシック" charset="-128"/>
              </a:rPr>
              <a:t>Comments &amp; doc strings?</a:t>
            </a:r>
          </a:p>
          <a:p>
            <a:pPr lvl="2"/>
            <a:r>
              <a:rPr lang="en-US" altLang="en-US" dirty="0">
                <a:ea typeface="ＭＳ Ｐゴシック" charset="-128"/>
              </a:rPr>
              <a:t>72 characters</a:t>
            </a:r>
          </a:p>
          <a:p>
            <a:pPr lvl="1"/>
            <a:r>
              <a:rPr lang="en-US" altLang="en-US" dirty="0">
                <a:ea typeface="ＭＳ Ｐゴシック" charset="-128"/>
              </a:rPr>
              <a:t>Why? My monitor is big!</a:t>
            </a:r>
          </a:p>
          <a:p>
            <a:pPr lvl="2"/>
            <a:r>
              <a:rPr lang="en-US" altLang="en-US" dirty="0">
                <a:ea typeface="ＭＳ Ｐゴシック" charset="-128"/>
              </a:rPr>
              <a:t>Open two files side by side? History?</a:t>
            </a:r>
          </a:p>
          <a:p>
            <a:pPr lvl="2"/>
            <a:r>
              <a:rPr lang="en-US" altLang="en-US" dirty="0">
                <a:ea typeface="ＭＳ Ｐゴシック" charset="-128"/>
              </a:rPr>
              <a:t>Some teams choose to use a different max</a:t>
            </a:r>
          </a:p>
          <a:p>
            <a:pPr lvl="2"/>
            <a:r>
              <a:rPr lang="en-US" altLang="en-US" dirty="0">
                <a:ea typeface="ＭＳ Ｐゴシック" charset="-128"/>
              </a:rPr>
              <a:t>Python core library is 79/72</a:t>
            </a:r>
          </a:p>
        </p:txBody>
      </p:sp>
      <p:pic>
        <p:nvPicPr>
          <p:cNvPr id="2" name="Picture 1"/>
          <p:cNvPicPr>
            <a:picLocks noChangeAspect="1"/>
          </p:cNvPicPr>
          <p:nvPr/>
        </p:nvPicPr>
        <p:blipFill>
          <a:blip r:embed="rId3"/>
          <a:stretch>
            <a:fillRect/>
          </a:stretch>
        </p:blipFill>
        <p:spPr>
          <a:xfrm>
            <a:off x="6350000" y="3467100"/>
            <a:ext cx="2336800" cy="1752600"/>
          </a:xfrm>
          <a:prstGeom prst="rect">
            <a:avLst/>
          </a:prstGeom>
        </p:spPr>
      </p:pic>
    </p:spTree>
    <p:extLst>
      <p:ext uri="{BB962C8B-B14F-4D97-AF65-F5344CB8AC3E}">
        <p14:creationId xmlns:p14="http://schemas.microsoft.com/office/powerpoint/2010/main" val="1502374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Line spacing</a:t>
            </a:r>
          </a:p>
          <a:p>
            <a:pPr lvl="1"/>
            <a:r>
              <a:rPr lang="en-US" altLang="en-US" dirty="0">
                <a:ea typeface="ＭＳ Ｐゴシック" charset="-128"/>
              </a:rPr>
              <a:t>Two blank lines around top level functions</a:t>
            </a:r>
          </a:p>
          <a:p>
            <a:pPr lvl="1"/>
            <a:r>
              <a:rPr lang="en-US" altLang="en-US" dirty="0">
                <a:ea typeface="ＭＳ Ｐゴシック" charset="-128"/>
              </a:rPr>
              <a:t>Two blank lines around classes</a:t>
            </a:r>
          </a:p>
          <a:p>
            <a:pPr lvl="1"/>
            <a:endParaRPr lang="en-US" altLang="en-US" dirty="0">
              <a:ea typeface="ＭＳ Ｐゴシック" charset="-128"/>
            </a:endParaRPr>
          </a:p>
          <a:p>
            <a:pPr lvl="1"/>
            <a:r>
              <a:rPr lang="en-US" altLang="en-US" dirty="0">
                <a:ea typeface="ＭＳ Ｐゴシック" charset="-128"/>
              </a:rPr>
              <a:t>One blank line between functions in a class</a:t>
            </a:r>
          </a:p>
          <a:p>
            <a:pPr lvl="1"/>
            <a:r>
              <a:rPr lang="en-US" altLang="en-US" dirty="0">
                <a:ea typeface="ＭＳ Ｐゴシック" charset="-128"/>
              </a:rPr>
              <a:t>One blank line between logical groups in a function </a:t>
            </a:r>
            <a:r>
              <a:rPr lang="en-US" altLang="en-US" i="1" dirty="0">
                <a:ea typeface="ＭＳ Ｐゴシック" charset="-128"/>
              </a:rPr>
              <a:t>(sparingly)</a:t>
            </a:r>
          </a:p>
          <a:p>
            <a:pPr lvl="1"/>
            <a:r>
              <a:rPr lang="en-US" altLang="en-US" dirty="0">
                <a:ea typeface="ＭＳ Ｐゴシック" charset="-128"/>
              </a:rPr>
              <a:t>Extra blank lines between groups of groups of related functions </a:t>
            </a:r>
            <a:r>
              <a:rPr lang="en-US" altLang="en-US" i="1" dirty="0">
                <a:ea typeface="ＭＳ Ｐゴシック" charset="-128"/>
              </a:rPr>
              <a:t>(why are they in the same file?)</a:t>
            </a:r>
          </a:p>
          <a:p>
            <a:pPr lvl="1"/>
            <a:endParaRPr lang="en-US" altLang="en-US" dirty="0">
              <a:ea typeface="ＭＳ Ｐゴシック" charset="-128"/>
            </a:endParaRPr>
          </a:p>
        </p:txBody>
      </p:sp>
    </p:spTree>
    <p:extLst>
      <p:ext uri="{BB962C8B-B14F-4D97-AF65-F5344CB8AC3E}">
        <p14:creationId xmlns:p14="http://schemas.microsoft.com/office/powerpoint/2010/main" val="204896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go at the top of a file after any comments </a:t>
            </a:r>
          </a:p>
          <a:p>
            <a:pPr lvl="1"/>
            <a:r>
              <a:rPr lang="en-US" altLang="en-US" dirty="0">
                <a:ea typeface="ＭＳ Ｐゴシック" charset="-128"/>
              </a:rPr>
              <a:t>Imports for separate libraries go on separate lines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3114675" y="3657600"/>
            <a:ext cx="2362200" cy="927100"/>
          </a:xfrm>
          <a:prstGeom prst="rect">
            <a:avLst/>
          </a:prstGeom>
        </p:spPr>
      </p:pic>
    </p:spTree>
    <p:extLst>
      <p:ext uri="{BB962C8B-B14F-4D97-AF65-F5344CB8AC3E}">
        <p14:creationId xmlns:p14="http://schemas.microsoft.com/office/powerpoint/2010/main" val="693174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Imports should be grouped with a blank line separating each group in the following order:</a:t>
            </a:r>
          </a:p>
          <a:p>
            <a:pPr lvl="2"/>
            <a:r>
              <a:rPr lang="en-US" altLang="en-US" dirty="0">
                <a:ea typeface="ＭＳ Ｐゴシック" charset="-128"/>
              </a:rPr>
              <a:t>Standard library imports</a:t>
            </a:r>
          </a:p>
          <a:p>
            <a:pPr lvl="3"/>
            <a:r>
              <a:rPr lang="en-US" altLang="en-US" dirty="0" err="1">
                <a:ea typeface="ＭＳ Ｐゴシック" charset="-128"/>
              </a:rPr>
              <a:t>os</a:t>
            </a:r>
            <a:r>
              <a:rPr lang="en-US" altLang="en-US" dirty="0">
                <a:ea typeface="ＭＳ Ｐゴシック" charset="-128"/>
              </a:rPr>
              <a:t>, sys, </a:t>
            </a:r>
            <a:r>
              <a:rPr lang="is-IS" altLang="en-US" dirty="0">
                <a:ea typeface="ＭＳ Ｐゴシック" charset="-128"/>
              </a:rPr>
              <a:t>…</a:t>
            </a:r>
          </a:p>
          <a:p>
            <a:pPr lvl="2"/>
            <a:r>
              <a:rPr lang="is-IS" altLang="en-US" dirty="0">
                <a:ea typeface="ＭＳ Ｐゴシック" charset="-128"/>
              </a:rPr>
              <a:t>Related third party imports</a:t>
            </a:r>
          </a:p>
          <a:p>
            <a:pPr lvl="3"/>
            <a:r>
              <a:rPr lang="en-US" altLang="en-US" dirty="0">
                <a:ea typeface="ＭＳ Ｐゴシック" charset="-128"/>
              </a:rPr>
              <a:t>m</a:t>
            </a:r>
            <a:r>
              <a:rPr lang="is-IS" altLang="en-US" dirty="0">
                <a:ea typeface="ＭＳ Ｐゴシック" charset="-128"/>
              </a:rPr>
              <a:t>atplotlib, seaborn, numpy, etc...</a:t>
            </a:r>
          </a:p>
          <a:p>
            <a:pPr lvl="2"/>
            <a:r>
              <a:rPr lang="is-IS" altLang="en-US" dirty="0">
                <a:ea typeface="ＭＳ Ｐゴシック" charset="-128"/>
              </a:rPr>
              <a:t>Local application / library specific imports</a:t>
            </a:r>
          </a:p>
          <a:p>
            <a:pPr lvl="3"/>
            <a:r>
              <a:rPr lang="is-IS" altLang="en-US" dirty="0">
                <a:ea typeface="ＭＳ Ｐゴシック" charset="-128"/>
              </a:rPr>
              <a:t>knn_utils</a:t>
            </a:r>
            <a:endParaRPr lang="en-US" altLang="en-US" dirty="0">
              <a:ea typeface="ＭＳ Ｐゴシック" charset="-128"/>
            </a:endParaRPr>
          </a:p>
        </p:txBody>
      </p:sp>
      <p:pic>
        <p:nvPicPr>
          <p:cNvPr id="4" name="Picture 3"/>
          <p:cNvPicPr>
            <a:picLocks noChangeAspect="1"/>
          </p:cNvPicPr>
          <p:nvPr/>
        </p:nvPicPr>
        <p:blipFill>
          <a:blip r:embed="rId3"/>
          <a:stretch>
            <a:fillRect/>
          </a:stretch>
        </p:blipFill>
        <p:spPr>
          <a:xfrm>
            <a:off x="2038224" y="5415153"/>
            <a:ext cx="5048501" cy="1069274"/>
          </a:xfrm>
          <a:prstGeom prst="rect">
            <a:avLst/>
          </a:prstGeom>
        </p:spPr>
      </p:pic>
    </p:spTree>
    <p:extLst>
      <p:ext uri="{BB962C8B-B14F-4D97-AF65-F5344CB8AC3E}">
        <p14:creationId xmlns:p14="http://schemas.microsoft.com/office/powerpoint/2010/main" val="1462487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7410"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a:ea typeface="ＭＳ Ｐゴシック" charset="-128"/>
              </a:rPr>
              <a:t>AKA Strunk &amp; White</a:t>
            </a:r>
          </a:p>
          <a:p>
            <a:r>
              <a:rPr lang="en-US" altLang="en-US">
                <a:ea typeface="ＭＳ Ｐゴシック" charset="-128"/>
              </a:rPr>
              <a:t>1918 (Strunk), 1959</a:t>
            </a:r>
          </a:p>
          <a:p>
            <a:r>
              <a:rPr lang="en-US" altLang="en-US">
                <a:ea typeface="ＭＳ Ｐゴシック" charset="-128"/>
              </a:rPr>
              <a:t>Doesn’t describe how to write in English</a:t>
            </a:r>
          </a:p>
          <a:p>
            <a:r>
              <a:rPr lang="en-US" altLang="en-US">
                <a:ea typeface="ＭＳ Ｐゴシック" charset="-128"/>
              </a:rPr>
              <a:t>Describes how to write </a:t>
            </a:r>
            <a:r>
              <a:rPr lang="en-US" altLang="en-US" u="sng">
                <a:ea typeface="ＭＳ Ｐゴシック" charset="-128"/>
              </a:rPr>
              <a:t>effectively</a:t>
            </a:r>
            <a:r>
              <a:rPr lang="en-US" altLang="en-US">
                <a:ea typeface="ＭＳ Ｐゴシック" charset="-128"/>
              </a:rPr>
              <a:t> in English</a:t>
            </a:r>
          </a:p>
          <a:p>
            <a:r>
              <a:rPr lang="en-US" altLang="en-US">
                <a:ea typeface="ＭＳ Ｐゴシック" charset="-128"/>
              </a:rPr>
              <a:t>Writing is understandable and  efficient</a:t>
            </a:r>
          </a:p>
        </p:txBody>
      </p:sp>
      <p:pic>
        <p:nvPicPr>
          <p:cNvPr id="1741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8062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Imports</a:t>
            </a:r>
          </a:p>
          <a:p>
            <a:pPr lvl="1"/>
            <a:r>
              <a:rPr lang="en-US" altLang="en-US" dirty="0">
                <a:ea typeface="ＭＳ Ｐゴシック" charset="-128"/>
              </a:rPr>
              <a:t>Avoid wildcard imports</a:t>
            </a:r>
          </a:p>
          <a:p>
            <a:pPr lvl="1"/>
            <a:r>
              <a:rPr lang="en-US" altLang="en-US" dirty="0">
                <a:ea typeface="ＭＳ Ｐゴシック" charset="-128"/>
              </a:rPr>
              <a:t>Be explicit about namespaces when necessary</a:t>
            </a:r>
          </a:p>
        </p:txBody>
      </p:sp>
      <p:pic>
        <p:nvPicPr>
          <p:cNvPr id="2" name="Picture 1"/>
          <p:cNvPicPr>
            <a:picLocks noChangeAspect="1"/>
          </p:cNvPicPr>
          <p:nvPr/>
        </p:nvPicPr>
        <p:blipFill>
          <a:blip r:embed="rId3"/>
          <a:stretch>
            <a:fillRect/>
          </a:stretch>
        </p:blipFill>
        <p:spPr>
          <a:xfrm>
            <a:off x="1708150" y="3114675"/>
            <a:ext cx="5727700" cy="3149600"/>
          </a:xfrm>
          <a:prstGeom prst="rect">
            <a:avLst/>
          </a:prstGeom>
        </p:spPr>
      </p:pic>
    </p:spTree>
    <p:extLst>
      <p:ext uri="{BB962C8B-B14F-4D97-AF65-F5344CB8AC3E}">
        <p14:creationId xmlns:p14="http://schemas.microsoft.com/office/powerpoint/2010/main" val="1580514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When should I use single?</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should I use double?</a:t>
            </a:r>
          </a:p>
        </p:txBody>
      </p:sp>
    </p:spTree>
    <p:extLst>
      <p:ext uri="{BB962C8B-B14F-4D97-AF65-F5344CB8AC3E}">
        <p14:creationId xmlns:p14="http://schemas.microsoft.com/office/powerpoint/2010/main" val="857489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Quotes</a:t>
            </a:r>
          </a:p>
          <a:p>
            <a:pPr lvl="1"/>
            <a:r>
              <a:rPr lang="en-US" altLang="en-US" dirty="0">
                <a:ea typeface="ＭＳ Ｐゴシック" charset="-128"/>
              </a:rPr>
              <a:t>PEP8 has no recommendation about single vs. double</a:t>
            </a:r>
          </a:p>
          <a:p>
            <a:pPr lvl="2"/>
            <a:r>
              <a:rPr lang="en-US" altLang="en-US" dirty="0">
                <a:ea typeface="ＭＳ Ｐゴシック" charset="-128"/>
              </a:rPr>
              <a:t>Except for triple quotes strings, use double</a:t>
            </a:r>
          </a:p>
          <a:p>
            <a:pPr lvl="2"/>
            <a:r>
              <a:rPr lang="en-US" altLang="en-US" dirty="0">
                <a:ea typeface="ＭＳ Ｐゴシック" charset="-128"/>
              </a:rPr>
              <a:t>Multiline strings, </a:t>
            </a:r>
            <a:r>
              <a:rPr lang="en-US" altLang="en-US" dirty="0" err="1">
                <a:ea typeface="ＭＳ Ｐゴシック" charset="-128"/>
              </a:rPr>
              <a:t>docstrings</a:t>
            </a:r>
            <a:r>
              <a:rPr lang="en-US" altLang="en-US" dirty="0">
                <a:ea typeface="ＭＳ Ｐゴシック" charset="-128"/>
              </a:rPr>
              <a:t>, etc.</a:t>
            </a:r>
          </a:p>
        </p:txBody>
      </p:sp>
    </p:spTree>
    <p:extLst>
      <p:ext uri="{BB962C8B-B14F-4D97-AF65-F5344CB8AC3E}">
        <p14:creationId xmlns:p14="http://schemas.microsoft.com/office/powerpoint/2010/main" val="1222584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No trailing spaces at end of a line</a:t>
            </a:r>
          </a:p>
          <a:p>
            <a:pPr lvl="1"/>
            <a:r>
              <a:rPr lang="en-US" altLang="en-US" dirty="0">
                <a:ea typeface="ＭＳ Ｐゴシック" charset="-128"/>
              </a:rPr>
              <a:t>Do not pad ( [ { with spaces, e.g.</a:t>
            </a: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Do not pad before : ; ,    , e.g.</a:t>
            </a:r>
          </a:p>
        </p:txBody>
      </p:sp>
      <p:pic>
        <p:nvPicPr>
          <p:cNvPr id="2" name="Picture 1"/>
          <p:cNvPicPr>
            <a:picLocks noChangeAspect="1"/>
          </p:cNvPicPr>
          <p:nvPr/>
        </p:nvPicPr>
        <p:blipFill>
          <a:blip r:embed="rId3"/>
          <a:stretch>
            <a:fillRect/>
          </a:stretch>
        </p:blipFill>
        <p:spPr>
          <a:xfrm>
            <a:off x="2533650" y="3155950"/>
            <a:ext cx="4076700" cy="546100"/>
          </a:xfrm>
          <a:prstGeom prst="rect">
            <a:avLst/>
          </a:prstGeom>
        </p:spPr>
      </p:pic>
      <p:pic>
        <p:nvPicPr>
          <p:cNvPr id="3" name="Picture 2"/>
          <p:cNvPicPr>
            <a:picLocks noChangeAspect="1"/>
          </p:cNvPicPr>
          <p:nvPr/>
        </p:nvPicPr>
        <p:blipFill>
          <a:blip r:embed="rId4"/>
          <a:stretch>
            <a:fillRect/>
          </a:stretch>
        </p:blipFill>
        <p:spPr>
          <a:xfrm>
            <a:off x="2027237" y="4648200"/>
            <a:ext cx="5207000" cy="571500"/>
          </a:xfrm>
          <a:prstGeom prst="rect">
            <a:avLst/>
          </a:prstGeom>
        </p:spPr>
      </p:pic>
      <p:sp>
        <p:nvSpPr>
          <p:cNvPr id="4" name="TextBox 3"/>
          <p:cNvSpPr txBox="1"/>
          <p:nvPr/>
        </p:nvSpPr>
        <p:spPr>
          <a:xfrm>
            <a:off x="2743200" y="5562600"/>
            <a:ext cx="3813865" cy="369332"/>
          </a:xfrm>
          <a:prstGeom prst="rect">
            <a:avLst/>
          </a:prstGeom>
          <a:noFill/>
        </p:spPr>
        <p:txBody>
          <a:bodyPr wrap="none" rtlCol="0">
            <a:spAutoFit/>
          </a:bodyPr>
          <a:lstStyle/>
          <a:p>
            <a:r>
              <a:rPr lang="en-US" dirty="0"/>
              <a:t>What else is wrong with the above?</a:t>
            </a:r>
          </a:p>
        </p:txBody>
      </p:sp>
    </p:spTree>
    <p:extLst>
      <p:ext uri="{BB962C8B-B14F-4D97-AF65-F5344CB8AC3E}">
        <p14:creationId xmlns:p14="http://schemas.microsoft.com/office/powerpoint/2010/main" val="57257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Always surround =, +=, -=, </a:t>
            </a:r>
            <a:r>
              <a:rPr lang="en-US" dirty="0"/>
              <a:t>== , &lt; , &gt; , != , &lt;&gt; , &lt;= , &gt;= , in , not in , is , is not, and, or, not with a single space</a:t>
            </a:r>
            <a:endParaRPr lang="en-US" altLang="en-US" dirty="0">
              <a:ea typeface="ＭＳ Ｐゴシック" charset="-128"/>
            </a:endParaRPr>
          </a:p>
        </p:txBody>
      </p:sp>
      <p:sp>
        <p:nvSpPr>
          <p:cNvPr id="4" name="TextBox 3"/>
          <p:cNvSpPr txBox="1"/>
          <p:nvPr/>
        </p:nvSpPr>
        <p:spPr>
          <a:xfrm>
            <a:off x="3429000" y="5574268"/>
            <a:ext cx="1787669" cy="369332"/>
          </a:xfrm>
          <a:prstGeom prst="rect">
            <a:avLst/>
          </a:prstGeom>
          <a:noFill/>
        </p:spPr>
        <p:txBody>
          <a:bodyPr wrap="none" rtlCol="0">
            <a:spAutoFit/>
          </a:bodyPr>
          <a:lstStyle/>
          <a:p>
            <a:r>
              <a:rPr lang="en-US"/>
              <a:t>Having fun yet?</a:t>
            </a:r>
            <a:endParaRPr lang="en-US" dirty="0"/>
          </a:p>
        </p:txBody>
      </p:sp>
      <p:pic>
        <p:nvPicPr>
          <p:cNvPr id="5" name="Picture 4"/>
          <p:cNvPicPr>
            <a:picLocks noChangeAspect="1"/>
          </p:cNvPicPr>
          <p:nvPr/>
        </p:nvPicPr>
        <p:blipFill>
          <a:blip r:embed="rId3"/>
          <a:stretch>
            <a:fillRect/>
          </a:stretch>
        </p:blipFill>
        <p:spPr>
          <a:xfrm>
            <a:off x="914400" y="3726418"/>
            <a:ext cx="2844800" cy="1181100"/>
          </a:xfrm>
          <a:prstGeom prst="rect">
            <a:avLst/>
          </a:prstGeom>
        </p:spPr>
      </p:pic>
      <p:pic>
        <p:nvPicPr>
          <p:cNvPr id="6" name="Picture 5"/>
          <p:cNvPicPr>
            <a:picLocks noChangeAspect="1"/>
          </p:cNvPicPr>
          <p:nvPr/>
        </p:nvPicPr>
        <p:blipFill>
          <a:blip r:embed="rId4"/>
          <a:stretch>
            <a:fillRect/>
          </a:stretch>
        </p:blipFill>
        <p:spPr>
          <a:xfrm>
            <a:off x="4572000" y="3688038"/>
            <a:ext cx="3302000" cy="1143000"/>
          </a:xfrm>
          <a:prstGeom prst="rect">
            <a:avLst/>
          </a:prstGeom>
        </p:spPr>
      </p:pic>
    </p:spTree>
    <p:extLst>
      <p:ext uri="{BB962C8B-B14F-4D97-AF65-F5344CB8AC3E}">
        <p14:creationId xmlns:p14="http://schemas.microsoft.com/office/powerpoint/2010/main" val="202218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Whitespace</a:t>
            </a:r>
          </a:p>
          <a:p>
            <a:pPr lvl="1"/>
            <a:r>
              <a:rPr lang="en-US" altLang="en-US" dirty="0">
                <a:ea typeface="ＭＳ Ｐゴシック" charset="-128"/>
              </a:rPr>
              <a:t>Never surround = with a space as a function parameter argument</a:t>
            </a:r>
          </a:p>
        </p:txBody>
      </p:sp>
      <p:sp>
        <p:nvSpPr>
          <p:cNvPr id="4" name="TextBox 3"/>
          <p:cNvSpPr txBox="1"/>
          <p:nvPr/>
        </p:nvSpPr>
        <p:spPr>
          <a:xfrm>
            <a:off x="3429000" y="5574268"/>
            <a:ext cx="2454518" cy="369332"/>
          </a:xfrm>
          <a:prstGeom prst="rect">
            <a:avLst/>
          </a:prstGeom>
          <a:noFill/>
        </p:spPr>
        <p:txBody>
          <a:bodyPr wrap="none" rtlCol="0">
            <a:spAutoFit/>
          </a:bodyPr>
          <a:lstStyle/>
          <a:p>
            <a:r>
              <a:rPr lang="en-US" dirty="0"/>
              <a:t>Really having fun yet?</a:t>
            </a:r>
          </a:p>
        </p:txBody>
      </p:sp>
      <p:pic>
        <p:nvPicPr>
          <p:cNvPr id="2" name="Picture 1"/>
          <p:cNvPicPr>
            <a:picLocks noChangeAspect="1"/>
          </p:cNvPicPr>
          <p:nvPr/>
        </p:nvPicPr>
        <p:blipFill>
          <a:blip r:embed="rId3"/>
          <a:stretch>
            <a:fillRect/>
          </a:stretch>
        </p:blipFill>
        <p:spPr>
          <a:xfrm>
            <a:off x="2117725" y="3429000"/>
            <a:ext cx="4889500" cy="1498600"/>
          </a:xfrm>
          <a:prstGeom prst="rect">
            <a:avLst/>
          </a:prstGeom>
        </p:spPr>
      </p:pic>
    </p:spTree>
    <p:extLst>
      <p:ext uri="{BB962C8B-B14F-4D97-AF65-F5344CB8AC3E}">
        <p14:creationId xmlns:p14="http://schemas.microsoft.com/office/powerpoint/2010/main" val="1902732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Compound statements</a:t>
            </a:r>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1568450" y="2235200"/>
            <a:ext cx="6007100" cy="2387600"/>
          </a:xfrm>
          <a:prstGeom prst="rect">
            <a:avLst/>
          </a:prstGeom>
        </p:spPr>
      </p:pic>
    </p:spTree>
    <p:extLst>
      <p:ext uri="{BB962C8B-B14F-4D97-AF65-F5344CB8AC3E}">
        <p14:creationId xmlns:p14="http://schemas.microsoft.com/office/powerpoint/2010/main" val="13637036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0" y="1475859"/>
            <a:ext cx="9144000" cy="3906282"/>
          </a:xfrm>
          <a:prstGeom prst="rect">
            <a:avLst/>
          </a:prstGeom>
        </p:spPr>
      </p:pic>
    </p:spTree>
    <p:extLst>
      <p:ext uri="{BB962C8B-B14F-4D97-AF65-F5344CB8AC3E}">
        <p14:creationId xmlns:p14="http://schemas.microsoft.com/office/powerpoint/2010/main" val="317049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30722"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Fortran &amp; PL/1</a:t>
            </a:r>
            <a:r>
              <a:rPr lang="en-US" altLang="en-US" sz="2800" baseline="30000">
                <a:ea typeface="ＭＳ Ｐゴシック" charset="-128"/>
              </a:rPr>
              <a:t>1</a:t>
            </a:r>
          </a:p>
          <a:p>
            <a:r>
              <a:rPr lang="en-US" altLang="en-US" sz="2800">
                <a:ea typeface="ＭＳ Ｐゴシック" charset="-128"/>
              </a:rPr>
              <a:t>Most of the lessons are language free, e.g.</a:t>
            </a:r>
          </a:p>
          <a:p>
            <a:pPr lvl="1"/>
            <a:r>
              <a:rPr lang="en-US" altLang="en-US" i="1">
                <a:ea typeface="ＭＳ Ｐゴシック" charset="-128"/>
              </a:rPr>
              <a:t>Replace repetitive expressions </a:t>
            </a:r>
            <a:r>
              <a:rPr lang="en-US" altLang="en-US" sz="2400" i="1">
                <a:ea typeface="ＭＳ Ｐゴシック" charset="-128"/>
              </a:rPr>
              <a:t>by </a:t>
            </a:r>
            <a:r>
              <a:rPr lang="en-US" altLang="en-US" i="1">
                <a:ea typeface="ＭＳ Ｐゴシック" charset="-128"/>
              </a:rPr>
              <a:t>calls to a common [f]unction.</a:t>
            </a:r>
            <a:endParaRPr lang="en-US" altLang="en-US" sz="6800">
              <a:ea typeface="ＭＳ Ｐゴシック" charset="-128"/>
            </a:endParaRPr>
          </a:p>
          <a:p>
            <a:pPr lvl="1"/>
            <a:r>
              <a:rPr lang="en-US" altLang="en-US" i="1">
                <a:ea typeface="ＭＳ Ｐゴシック" charset="-128"/>
              </a:rPr>
              <a:t>Choose variable names that won't be confused.</a:t>
            </a:r>
          </a:p>
        </p:txBody>
      </p:sp>
      <p:pic>
        <p:nvPicPr>
          <p:cNvPr id="3072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TextBox 3"/>
          <p:cNvSpPr txBox="1">
            <a:spLocks noChangeArrowheads="1"/>
          </p:cNvSpPr>
          <p:nvPr/>
        </p:nvSpPr>
        <p:spPr bwMode="auto">
          <a:xfrm>
            <a:off x="2900363" y="5943600"/>
            <a:ext cx="31099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1. Programming Language 1</a:t>
            </a:r>
          </a:p>
        </p:txBody>
      </p:sp>
    </p:spTree>
    <p:extLst>
      <p:ext uri="{BB962C8B-B14F-4D97-AF65-F5344CB8AC3E}">
        <p14:creationId xmlns:p14="http://schemas.microsoft.com/office/powerpoint/2010/main" val="547680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Elements of Programming Style</a:t>
            </a:r>
          </a:p>
        </p:txBody>
      </p:sp>
      <p:sp>
        <p:nvSpPr>
          <p:cNvPr id="31746" name="Content Placeholder 2"/>
          <p:cNvSpPr>
            <a:spLocks noGrp="1"/>
          </p:cNvSpPr>
          <p:nvPr>
            <p:ph idx="1"/>
          </p:nvPr>
        </p:nvSpPr>
        <p:spPr bwMode="auto">
          <a:xfrm>
            <a:off x="342900" y="2014151"/>
            <a:ext cx="84582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i="1" dirty="0">
                <a:ea typeface="ＭＳ Ｐゴシック" charset="-128"/>
              </a:rPr>
              <a:t>Choose variable names that won’t be confused</a:t>
            </a:r>
          </a:p>
          <a:p>
            <a:pPr lvl="1"/>
            <a:r>
              <a:rPr lang="en-US" dirty="0"/>
              <a:t>Grumpy, Happy, Sleepy, Bashful, Sneezy, Dopey, Doc</a:t>
            </a:r>
            <a:endParaRPr lang="en-US" altLang="en-US" i="1"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p:txBody>
      </p:sp>
    </p:spTree>
    <p:extLst>
      <p:ext uri="{BB962C8B-B14F-4D97-AF65-F5344CB8AC3E}">
        <p14:creationId xmlns:p14="http://schemas.microsoft.com/office/powerpoint/2010/main" val="389557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Style</a:t>
            </a:r>
          </a:p>
        </p:txBody>
      </p:sp>
      <p:sp>
        <p:nvSpPr>
          <p:cNvPr id="18434"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AKA Strunk &amp; White	</a:t>
            </a:r>
          </a:p>
          <a:p>
            <a:endParaRPr lang="en-US" altLang="en-US" sz="2000">
              <a:ea typeface="ＭＳ Ｐゴシック" charset="-128"/>
            </a:endParaRPr>
          </a:p>
          <a:p>
            <a:r>
              <a:rPr lang="en-US" altLang="en-US" sz="2000">
                <a:ea typeface="ＭＳ Ｐゴシック" charset="-128"/>
              </a:rPr>
              <a:t>“Vigorous writing is concise. A sentence should contain no unnecessary words, a paragraph no unnecessary sentences, for the same reason that a drawing should have no unnecessary lines and a machine no unnecessary parts. This requires not that the writer make all his sentences short, or that he avoid all detail and treat his subjects only in outline, but that he make every word tell.”</a:t>
            </a:r>
          </a:p>
        </p:txBody>
      </p:sp>
      <p:pic>
        <p:nvPicPr>
          <p:cNvPr id="18437"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79538"/>
            <a:ext cx="27940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85834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Avoid the following variable names:</a:t>
            </a:r>
          </a:p>
          <a:p>
            <a:pPr lvl="2"/>
            <a:r>
              <a:rPr lang="en-US" altLang="en-US" dirty="0">
                <a:ea typeface="ＭＳ Ｐゴシック" charset="-128"/>
              </a:rPr>
              <a:t>Lower case L (l)</a:t>
            </a:r>
          </a:p>
          <a:p>
            <a:pPr lvl="2"/>
            <a:r>
              <a:rPr lang="en-US" altLang="en-US" dirty="0">
                <a:ea typeface="ＭＳ Ｐゴシック" charset="-128"/>
              </a:rPr>
              <a:t>Upper case O (O)</a:t>
            </a:r>
          </a:p>
          <a:p>
            <a:pPr lvl="2"/>
            <a:r>
              <a:rPr lang="en-US" altLang="en-US" dirty="0">
                <a:ea typeface="ＭＳ Ｐゴシック" charset="-128"/>
              </a:rPr>
              <a:t>Upper case I (I)</a:t>
            </a:r>
          </a:p>
          <a:p>
            <a:pPr lvl="2"/>
            <a:endParaRPr lang="en-US" altLang="en-US" dirty="0">
              <a:ea typeface="ＭＳ Ｐゴシック" charset="-128"/>
            </a:endParaRPr>
          </a:p>
          <a:p>
            <a:pPr lvl="2"/>
            <a:r>
              <a:rPr lang="en-US" altLang="en-US" dirty="0">
                <a:ea typeface="ＭＳ Ｐゴシック" charset="-128"/>
              </a:rPr>
              <a:t>There are unacceptable, terrible, and awful.  Why?</a:t>
            </a:r>
          </a:p>
          <a:p>
            <a:pPr lvl="3"/>
            <a:r>
              <a:rPr lang="en-US" altLang="en-US" dirty="0">
                <a:ea typeface="ＭＳ Ｐゴシック" charset="-128"/>
              </a:rPr>
              <a:t>Can be confused with 1 and 0 in some fonts</a:t>
            </a:r>
          </a:p>
          <a:p>
            <a:pPr lvl="3"/>
            <a:r>
              <a:rPr lang="en-US" altLang="en-US" dirty="0">
                <a:ea typeface="ＭＳ Ｐゴシック" charset="-128"/>
              </a:rPr>
              <a:t>Can be confused with each other (i.e. I and l)</a:t>
            </a:r>
          </a:p>
        </p:txBody>
      </p:sp>
    </p:spTree>
    <p:extLst>
      <p:ext uri="{BB962C8B-B14F-4D97-AF65-F5344CB8AC3E}">
        <p14:creationId xmlns:p14="http://schemas.microsoft.com/office/powerpoint/2010/main" val="135674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endParaRPr lang="en-US" altLang="en-US" dirty="0">
              <a:ea typeface="ＭＳ Ｐゴシック" charset="-128"/>
            </a:endParaRPr>
          </a:p>
          <a:p>
            <a:pPr lvl="1"/>
            <a:r>
              <a:rPr lang="en-US" altLang="en-US" dirty="0">
                <a:ea typeface="ＭＳ Ｐゴシック" charset="-128"/>
              </a:rPr>
              <a:t>Module names should be short, lowercase</a:t>
            </a:r>
          </a:p>
          <a:p>
            <a:pPr lvl="2"/>
            <a:r>
              <a:rPr lang="en-US" altLang="en-US" dirty="0">
                <a:ea typeface="ＭＳ Ｐゴシック" charset="-128"/>
              </a:rPr>
              <a:t>Underscores are OK if it helps with readability</a:t>
            </a:r>
          </a:p>
          <a:p>
            <a:pPr lvl="2"/>
            <a:endParaRPr lang="en-US" altLang="en-US" dirty="0">
              <a:ea typeface="ＭＳ Ｐゴシック" charset="-128"/>
            </a:endParaRPr>
          </a:p>
          <a:p>
            <a:pPr lvl="1"/>
            <a:r>
              <a:rPr lang="en-US" altLang="en-US" dirty="0">
                <a:ea typeface="ＭＳ Ｐゴシック" charset="-128"/>
              </a:rPr>
              <a:t>Package names should be short, lowercase</a:t>
            </a:r>
          </a:p>
          <a:p>
            <a:pPr lvl="2"/>
            <a:r>
              <a:rPr lang="en-US" altLang="en-US" dirty="0">
                <a:ea typeface="ＭＳ Ｐゴシック" charset="-128"/>
              </a:rPr>
              <a:t>Underscores are frowned upon and people will speak disparagingly behind your back if you use them</a:t>
            </a:r>
          </a:p>
        </p:txBody>
      </p:sp>
    </p:spTree>
    <p:extLst>
      <p:ext uri="{BB962C8B-B14F-4D97-AF65-F5344CB8AC3E}">
        <p14:creationId xmlns:p14="http://schemas.microsoft.com/office/powerpoint/2010/main" val="2661240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Class names should be in </a:t>
            </a:r>
            <a:r>
              <a:rPr lang="en-US" altLang="en-US" dirty="0" err="1">
                <a:ea typeface="ＭＳ Ｐゴシック" charset="-128"/>
              </a:rPr>
              <a:t>CapWords</a:t>
            </a:r>
            <a:endParaRPr lang="en-US" altLang="en-US" dirty="0">
              <a:ea typeface="ＭＳ Ｐゴシック" charset="-128"/>
            </a:endParaRPr>
          </a:p>
          <a:p>
            <a:pPr lvl="2"/>
            <a:r>
              <a:rPr lang="en-US" altLang="en-US" dirty="0" err="1">
                <a:ea typeface="ＭＳ Ｐゴシック" charset="-128"/>
              </a:rPr>
              <a:t>SoNamedBecauseItUsesCapsForFirstLetterInEachWord</a:t>
            </a:r>
            <a:endParaRPr lang="en-US" altLang="en-US" dirty="0">
              <a:ea typeface="ＭＳ Ｐゴシック" charset="-128"/>
            </a:endParaRPr>
          </a:p>
          <a:p>
            <a:pPr lvl="2"/>
            <a:r>
              <a:rPr lang="en-US" altLang="en-US" dirty="0">
                <a:ea typeface="ＭＳ Ｐゴシック" charset="-128"/>
              </a:rPr>
              <a:t>Also known as </a:t>
            </a:r>
            <a:r>
              <a:rPr lang="en-US" altLang="en-US" dirty="0" err="1">
                <a:ea typeface="ＭＳ Ｐゴシック" charset="-128"/>
              </a:rPr>
              <a:t>CamelCase</a:t>
            </a: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r>
              <a:rPr lang="en-US" altLang="en-US" dirty="0">
                <a:ea typeface="ＭＳ Ｐゴシック" charset="-128"/>
              </a:rPr>
              <a:t>Notice no underscore!</a:t>
            </a:r>
          </a:p>
          <a:p>
            <a:pPr lvl="2"/>
            <a:r>
              <a:rPr lang="en-US" altLang="en-US" dirty="0">
                <a:ea typeface="ＭＳ Ｐゴシック" charset="-128"/>
              </a:rPr>
              <a:t>Much hate on the internet for</a:t>
            </a:r>
          </a:p>
          <a:p>
            <a:pPr marL="914400" lvl="2" indent="0">
              <a:buNone/>
            </a:pPr>
            <a:r>
              <a:rPr lang="en-US" altLang="en-US" dirty="0">
                <a:ea typeface="ＭＳ Ｐゴシック" charset="-128"/>
              </a:rPr>
              <a:t>			</a:t>
            </a:r>
            <a:r>
              <a:rPr lang="en-US" altLang="en-US" dirty="0" err="1">
                <a:ea typeface="ＭＳ Ｐゴシック" charset="-128"/>
              </a:rPr>
              <a:t>Camel_Case</a:t>
            </a:r>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5562600" y="2946400"/>
            <a:ext cx="2743200" cy="2997200"/>
          </a:xfrm>
          <a:prstGeom prst="rect">
            <a:avLst/>
          </a:prstGeom>
        </p:spPr>
      </p:pic>
    </p:spTree>
    <p:extLst>
      <p:ext uri="{BB962C8B-B14F-4D97-AF65-F5344CB8AC3E}">
        <p14:creationId xmlns:p14="http://schemas.microsoft.com/office/powerpoint/2010/main" val="1777905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Naming conventions</a:t>
            </a:r>
          </a:p>
          <a:p>
            <a:pPr lvl="1"/>
            <a:r>
              <a:rPr lang="en-US" altLang="en-US" dirty="0">
                <a:ea typeface="ＭＳ Ｐゴシック" charset="-128"/>
              </a:rPr>
              <a:t>What naming convention should I use for exceptions?</a:t>
            </a:r>
          </a:p>
        </p:txBody>
      </p:sp>
      <p:pic>
        <p:nvPicPr>
          <p:cNvPr id="4" name="Picture 3"/>
          <p:cNvPicPr>
            <a:picLocks noChangeAspect="1"/>
          </p:cNvPicPr>
          <p:nvPr/>
        </p:nvPicPr>
        <p:blipFill>
          <a:blip r:embed="rId3"/>
          <a:stretch>
            <a:fillRect/>
          </a:stretch>
        </p:blipFill>
        <p:spPr>
          <a:xfrm>
            <a:off x="2570922" y="3048000"/>
            <a:ext cx="4002156" cy="2675860"/>
          </a:xfrm>
          <a:prstGeom prst="rect">
            <a:avLst/>
          </a:prstGeom>
        </p:spPr>
      </p:pic>
      <p:sp>
        <p:nvSpPr>
          <p:cNvPr id="5" name="TextBox 4"/>
          <p:cNvSpPr txBox="1"/>
          <p:nvPr/>
        </p:nvSpPr>
        <p:spPr>
          <a:xfrm>
            <a:off x="7010400" y="4114800"/>
            <a:ext cx="1544012" cy="646331"/>
          </a:xfrm>
          <a:prstGeom prst="rect">
            <a:avLst/>
          </a:prstGeom>
          <a:noFill/>
        </p:spPr>
        <p:txBody>
          <a:bodyPr wrap="none" rtlCol="0">
            <a:spAutoFit/>
          </a:bodyPr>
          <a:lstStyle/>
          <a:p>
            <a:r>
              <a:rPr lang="en-US" sz="3600" b="1" dirty="0">
                <a:solidFill>
                  <a:srgbClr val="FF0000"/>
                </a:solidFill>
              </a:rPr>
              <a:t>WHY?</a:t>
            </a:r>
          </a:p>
        </p:txBody>
      </p:sp>
    </p:spTree>
    <p:extLst>
      <p:ext uri="{BB962C8B-B14F-4D97-AF65-F5344CB8AC3E}">
        <p14:creationId xmlns:p14="http://schemas.microsoft.com/office/powerpoint/2010/main" val="60077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r>
              <a:rPr lang="en-US" altLang="en-US" dirty="0">
                <a:ea typeface="ＭＳ Ｐゴシック" charset="-128"/>
              </a:rPr>
              <a:t>Naming conventions</a:t>
            </a:r>
          </a:p>
          <a:p>
            <a:pPr lvl="1"/>
            <a:r>
              <a:rPr lang="en-US" altLang="en-US" dirty="0">
                <a:ea typeface="ＭＳ Ｐゴシック" charset="-128"/>
              </a:rPr>
              <a:t>Functions</a:t>
            </a:r>
          </a:p>
          <a:p>
            <a:pPr lvl="2"/>
            <a:r>
              <a:rPr lang="en-US" dirty="0"/>
              <a:t>Lowercase, with words separated by underscores as necessary to improve readability</a:t>
            </a:r>
          </a:p>
          <a:p>
            <a:pPr lvl="2"/>
            <a:endParaRPr lang="en-US" altLang="en-US" dirty="0">
              <a:ea typeface="ＭＳ Ｐゴシック" charset="-128"/>
            </a:endParaRPr>
          </a:p>
          <a:p>
            <a:pPr lvl="2"/>
            <a:r>
              <a:rPr lang="en-US" altLang="en-US" dirty="0" err="1">
                <a:ea typeface="ＭＳ Ｐゴシック" charset="-128"/>
              </a:rPr>
              <a:t>mixedCase</a:t>
            </a:r>
            <a:r>
              <a:rPr lang="en-US" altLang="en-US" dirty="0">
                <a:ea typeface="ＭＳ Ｐゴシック" charset="-128"/>
              </a:rPr>
              <a:t> is permitted if that is the prevailing style (some legacy pieces of Python used this style)</a:t>
            </a:r>
          </a:p>
          <a:p>
            <a:pPr lvl="2"/>
            <a:endParaRPr lang="en-US" altLang="en-US" dirty="0">
              <a:ea typeface="ＭＳ Ｐゴシック" charset="-128"/>
            </a:endParaRPr>
          </a:p>
          <a:p>
            <a:pPr lvl="2"/>
            <a:r>
              <a:rPr lang="en-US" altLang="en-US" dirty="0">
                <a:ea typeface="ＭＳ Ｐゴシック" charset="-128"/>
              </a:rPr>
              <a:t>Easy habit to fall into</a:t>
            </a:r>
            <a:r>
              <a:rPr lang="is-IS" altLang="en-US" dirty="0">
                <a:ea typeface="ＭＳ Ｐゴシック" charset="-128"/>
              </a:rPr>
              <a:t>… Very common in style guides for other languages, e.g. R</a:t>
            </a:r>
          </a:p>
          <a:p>
            <a:pPr lvl="3"/>
            <a:r>
              <a:rPr lang="is-IS" altLang="en-US" dirty="0">
                <a:ea typeface="ＭＳ Ｐゴシック" charset="-128"/>
              </a:rPr>
              <a:t>If this is your thing, then be consistent</a:t>
            </a:r>
            <a:endParaRPr lang="en-US" altLang="en-US" dirty="0">
              <a:ea typeface="ＭＳ Ｐゴシック" charset="-128"/>
            </a:endParaRPr>
          </a:p>
        </p:txBody>
      </p:sp>
    </p:spTree>
    <p:extLst>
      <p:ext uri="{BB962C8B-B14F-4D97-AF65-F5344CB8AC3E}">
        <p14:creationId xmlns:p14="http://schemas.microsoft.com/office/powerpoint/2010/main" val="651760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Programming Style</a:t>
            </a:r>
          </a:p>
        </p:txBody>
      </p:sp>
      <p:sp>
        <p:nvSpPr>
          <p:cNvPr id="829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Functions</a:t>
            </a:r>
          </a:p>
          <a:p>
            <a:pPr lvl="1"/>
            <a:r>
              <a:rPr lang="en-US" altLang="en-US">
                <a:ea typeface="ＭＳ Ｐゴシック" charset="-128"/>
              </a:rPr>
              <a:t>Where units matter, append them…</a:t>
            </a:r>
          </a:p>
          <a:p>
            <a:pPr lvl="2"/>
            <a:r>
              <a:rPr lang="en-US" altLang="en-US">
                <a:ea typeface="ＭＳ Ｐゴシック" charset="-128"/>
              </a:rPr>
              <a:t>Variable names also</a:t>
            </a:r>
          </a:p>
          <a:p>
            <a:pPr lvl="2"/>
            <a:r>
              <a:rPr lang="en-US" altLang="en-US">
                <a:ea typeface="ＭＳ Ｐゴシック" charset="-128"/>
              </a:rPr>
              <a:t>Things go wrong…</a:t>
            </a:r>
          </a:p>
          <a:p>
            <a:pPr lvl="3"/>
            <a:r>
              <a:rPr lang="en-US" altLang="en-US">
                <a:ea typeface="ＭＳ Ｐゴシック" charset="-128"/>
              </a:rPr>
              <a:t>Mars Climate Orbiter</a:t>
            </a:r>
          </a:p>
        </p:txBody>
      </p:sp>
      <p:pic>
        <p:nvPicPr>
          <p:cNvPr id="82949"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84800" y="2590800"/>
            <a:ext cx="330200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0" name="TextBox 3"/>
          <p:cNvSpPr txBox="1">
            <a:spLocks noChangeArrowheads="1"/>
          </p:cNvSpPr>
          <p:nvPr/>
        </p:nvSpPr>
        <p:spPr bwMode="auto">
          <a:xfrm>
            <a:off x="1362075" y="3911600"/>
            <a:ext cx="3505200"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400">
                <a:solidFill>
                  <a:srgbClr val="000000"/>
                </a:solidFill>
              </a:rPr>
              <a:t>… on September 23, 1999, communication with the spacecraft was lost as the spacecraft went into orbital insertion, due to ground-based computer software which produced output in non-SI units of pound-seconds (lbf×s) instead of the metric units of newton-seconds (N×s) </a:t>
            </a:r>
            <a:r>
              <a:rPr lang="en-US" altLang="en-US" sz="1400" u="sng">
                <a:solidFill>
                  <a:srgbClr val="000000"/>
                </a:solidFill>
              </a:rPr>
              <a:t>specified in the contract between NASA and Lockheed</a:t>
            </a:r>
            <a:r>
              <a:rPr lang="en-US" altLang="en-US" sz="1400">
                <a:solidFill>
                  <a:srgbClr val="000000"/>
                </a:solidFill>
              </a:rPr>
              <a:t>.</a:t>
            </a:r>
          </a:p>
          <a:p>
            <a:pPr eaLnBrk="1" hangingPunct="1"/>
            <a:r>
              <a:rPr lang="en-US" altLang="en-US" sz="1400"/>
              <a:t>	 - Wikipedia</a:t>
            </a:r>
          </a:p>
        </p:txBody>
      </p:sp>
      <p:sp>
        <p:nvSpPr>
          <p:cNvPr id="82951" name="TextBox 4"/>
          <p:cNvSpPr txBox="1">
            <a:spLocks noChangeArrowheads="1"/>
          </p:cNvSpPr>
          <p:nvPr/>
        </p:nvSpPr>
        <p:spPr bwMode="auto">
          <a:xfrm>
            <a:off x="5486400" y="5588000"/>
            <a:ext cx="326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b="1">
                <a:solidFill>
                  <a:srgbClr val="FF0000"/>
                </a:solidFill>
              </a:rPr>
              <a:t>655.2 million dollar mistake!</a:t>
            </a:r>
          </a:p>
        </p:txBody>
      </p:sp>
    </p:spTree>
    <p:extLst>
      <p:ext uri="{BB962C8B-B14F-4D97-AF65-F5344CB8AC3E}">
        <p14:creationId xmlns:p14="http://schemas.microsoft.com/office/powerpoint/2010/main" val="202887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dirty="0"/>
              <a:t>Programming Recommendations</a:t>
            </a:r>
          </a:p>
          <a:p>
            <a:pPr lvl="1"/>
            <a:r>
              <a:rPr lang="en-US" dirty="0"/>
              <a:t>This section is highly recommended</a:t>
            </a:r>
          </a:p>
          <a:p>
            <a:pPr lvl="1"/>
            <a:r>
              <a:rPr lang="en-US" altLang="en-US" dirty="0">
                <a:ea typeface="ＭＳ Ｐゴシック" charset="-128"/>
                <a:hlinkClick r:id="rId3"/>
              </a:rPr>
              <a:t>https://www.python.org/dev/peps/pep-0008/#id46</a:t>
            </a:r>
            <a:endParaRPr lang="en-US" altLang="en-US" dirty="0">
              <a:ea typeface="ＭＳ Ｐゴシック" charset="-128"/>
            </a:endParaRPr>
          </a:p>
          <a:p>
            <a:pPr lvl="1"/>
            <a:r>
              <a:rPr lang="en-US" altLang="en-US" dirty="0">
                <a:ea typeface="ＭＳ Ｐゴシック" charset="-128"/>
              </a:rPr>
              <a:t>E.g. </a:t>
            </a:r>
            <a:r>
              <a:rPr lang="en-US" dirty="0"/>
              <a:t>Use ''.</a:t>
            </a:r>
            <a:r>
              <a:rPr lang="en-US" dirty="0" err="1"/>
              <a:t>startswith</a:t>
            </a:r>
            <a:r>
              <a:rPr lang="en-US" dirty="0"/>
              <a:t>() and ''.</a:t>
            </a:r>
            <a:r>
              <a:rPr lang="en-US" dirty="0" err="1"/>
              <a:t>endswith</a:t>
            </a:r>
            <a:r>
              <a:rPr lang="en-US" dirty="0"/>
              <a:t>() instead of string slicing to check for prefixes or suffixes.</a:t>
            </a:r>
          </a:p>
          <a:p>
            <a:pPr lvl="1"/>
            <a:endParaRPr lang="en-US" altLang="en-US" dirty="0">
              <a:ea typeface="ＭＳ Ｐゴシック" charset="-128"/>
            </a:endParaRPr>
          </a:p>
          <a:p>
            <a:pPr lvl="1"/>
            <a:r>
              <a:rPr lang="en-US" altLang="en-US" dirty="0">
                <a:ea typeface="ＭＳ Ｐゴシック" charset="-128"/>
              </a:rPr>
              <a:t>E.g. </a:t>
            </a:r>
            <a:r>
              <a:rPr lang="en-US" dirty="0"/>
              <a:t>For sequences, (strings, lists, tuples), use the fact that empty sequences are false.</a:t>
            </a:r>
            <a:endParaRPr lang="en-US" altLang="en-US" dirty="0">
              <a:ea typeface="ＭＳ Ｐゴシック" charset="-128"/>
            </a:endParaRPr>
          </a:p>
          <a:p>
            <a:pPr lvl="1"/>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304800" y="4495800"/>
            <a:ext cx="4038600" cy="279400"/>
          </a:xfrm>
          <a:prstGeom prst="rect">
            <a:avLst/>
          </a:prstGeom>
        </p:spPr>
      </p:pic>
      <p:pic>
        <p:nvPicPr>
          <p:cNvPr id="4" name="Picture 3"/>
          <p:cNvPicPr>
            <a:picLocks noChangeAspect="1"/>
          </p:cNvPicPr>
          <p:nvPr/>
        </p:nvPicPr>
        <p:blipFill>
          <a:blip r:embed="rId5"/>
          <a:stretch>
            <a:fillRect/>
          </a:stretch>
        </p:blipFill>
        <p:spPr>
          <a:xfrm>
            <a:off x="5029868" y="4495800"/>
            <a:ext cx="3644900" cy="254000"/>
          </a:xfrm>
          <a:prstGeom prst="rect">
            <a:avLst/>
          </a:prstGeom>
        </p:spPr>
      </p:pic>
      <p:pic>
        <p:nvPicPr>
          <p:cNvPr id="5" name="Picture 4"/>
          <p:cNvPicPr>
            <a:picLocks noChangeAspect="1"/>
          </p:cNvPicPr>
          <p:nvPr/>
        </p:nvPicPr>
        <p:blipFill>
          <a:blip r:embed="rId6"/>
          <a:stretch>
            <a:fillRect/>
          </a:stretch>
        </p:blipFill>
        <p:spPr>
          <a:xfrm>
            <a:off x="1600200" y="5807075"/>
            <a:ext cx="2120900" cy="457200"/>
          </a:xfrm>
          <a:prstGeom prst="rect">
            <a:avLst/>
          </a:prstGeom>
        </p:spPr>
      </p:pic>
      <p:pic>
        <p:nvPicPr>
          <p:cNvPr id="6" name="Picture 5"/>
          <p:cNvPicPr>
            <a:picLocks noChangeAspect="1"/>
          </p:cNvPicPr>
          <p:nvPr/>
        </p:nvPicPr>
        <p:blipFill>
          <a:blip r:embed="rId7"/>
          <a:stretch>
            <a:fillRect/>
          </a:stretch>
        </p:blipFill>
        <p:spPr>
          <a:xfrm>
            <a:off x="5029868" y="5805905"/>
            <a:ext cx="2679700" cy="482600"/>
          </a:xfrm>
          <a:prstGeom prst="rect">
            <a:avLst/>
          </a:prstGeom>
        </p:spPr>
      </p:pic>
    </p:spTree>
    <p:extLst>
      <p:ext uri="{BB962C8B-B14F-4D97-AF65-F5344CB8AC3E}">
        <p14:creationId xmlns:p14="http://schemas.microsoft.com/office/powerpoint/2010/main" val="792599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spTree>
    <p:extLst>
      <p:ext uri="{BB962C8B-B14F-4D97-AF65-F5344CB8AC3E}">
        <p14:creationId xmlns:p14="http://schemas.microsoft.com/office/powerpoint/2010/main" val="11211353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PEP8</a:t>
            </a:r>
          </a:p>
        </p:txBody>
      </p:sp>
      <p:sp>
        <p:nvSpPr>
          <p:cNvPr id="3174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1593850" y="1327150"/>
            <a:ext cx="5956300" cy="4203700"/>
          </a:xfrm>
          <a:prstGeom prst="rect">
            <a:avLst/>
          </a:prstGeom>
        </p:spPr>
      </p:pic>
      <p:cxnSp>
        <p:nvCxnSpPr>
          <p:cNvPr id="4" name="Straight Connector 3"/>
          <p:cNvCxnSpPr/>
          <p:nvPr/>
        </p:nvCxnSpPr>
        <p:spPr>
          <a:xfrm>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flipV="1">
            <a:off x="3429000" y="1219200"/>
            <a:ext cx="2057400" cy="1600200"/>
          </a:xfrm>
          <a:prstGeom prst="line">
            <a:avLst/>
          </a:prstGeom>
          <a:ln w="101600"/>
        </p:spPr>
        <p:style>
          <a:lnRef idx="2">
            <a:schemeClr val="accent2"/>
          </a:lnRef>
          <a:fillRef idx="0">
            <a:schemeClr val="accent2"/>
          </a:fillRef>
          <a:effectRef idx="1">
            <a:schemeClr val="accent2"/>
          </a:effectRef>
          <a:fontRef idx="minor">
            <a:schemeClr val="tx1"/>
          </a:fontRef>
        </p:style>
      </p:cxnSp>
      <p:sp>
        <p:nvSpPr>
          <p:cNvPr id="10" name="Rectangle 9"/>
          <p:cNvSpPr/>
          <p:nvPr/>
        </p:nvSpPr>
        <p:spPr>
          <a:xfrm>
            <a:off x="2421415" y="2967335"/>
            <a:ext cx="4301177"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Consistency</a:t>
            </a:r>
          </a:p>
        </p:txBody>
      </p:sp>
    </p:spTree>
    <p:extLst>
      <p:ext uri="{BB962C8B-B14F-4D97-AF65-F5344CB8AC3E}">
        <p14:creationId xmlns:p14="http://schemas.microsoft.com/office/powerpoint/2010/main" val="162149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1BB97-9CC8-684C-B140-E0B0E32DB79E}"/>
              </a:ext>
            </a:extLst>
          </p:cNvPr>
          <p:cNvSpPr>
            <a:spLocks noGrp="1"/>
          </p:cNvSpPr>
          <p:nvPr>
            <p:ph type="title"/>
          </p:nvPr>
        </p:nvSpPr>
        <p:spPr/>
        <p:txBody>
          <a:bodyPr/>
          <a:lstStyle/>
          <a:p>
            <a:r>
              <a:rPr lang="en-US" dirty="0"/>
              <a:t>In class exercise</a:t>
            </a:r>
          </a:p>
        </p:txBody>
      </p:sp>
      <p:sp>
        <p:nvSpPr>
          <p:cNvPr id="3" name="Content Placeholder 2">
            <a:extLst>
              <a:ext uri="{FF2B5EF4-FFF2-40B4-BE49-F238E27FC236}">
                <a16:creationId xmlns:a16="http://schemas.microsoft.com/office/drawing/2014/main" id="{933F4261-8E4F-8C4C-91BE-896A5213A061}"/>
              </a:ext>
            </a:extLst>
          </p:cNvPr>
          <p:cNvSpPr>
            <a:spLocks noGrp="1"/>
          </p:cNvSpPr>
          <p:nvPr>
            <p:ph idx="1"/>
          </p:nvPr>
        </p:nvSpPr>
        <p:spPr>
          <a:xfrm>
            <a:off x="222419" y="1600200"/>
            <a:ext cx="9069859" cy="5057172"/>
          </a:xfrm>
        </p:spPr>
        <p:txBody>
          <a:bodyPr>
            <a:normAutofit fontScale="92500" lnSpcReduction="10000"/>
          </a:bodyPr>
          <a:lstStyle/>
          <a:p>
            <a:r>
              <a:rPr lang="en-US" dirty="0"/>
              <a:t>If you haven’t already</a:t>
            </a:r>
          </a:p>
          <a:p>
            <a:pPr marL="457200" lvl="1" indent="0">
              <a:buNone/>
            </a:pPr>
            <a:r>
              <a:rPr lang="en-US" dirty="0" err="1">
                <a:latin typeface="Courier" pitchFamily="2" charset="0"/>
              </a:rPr>
              <a:t>conda</a:t>
            </a:r>
            <a:r>
              <a:rPr lang="en-US" dirty="0">
                <a:latin typeface="Courier" pitchFamily="2" charset="0"/>
              </a:rPr>
              <a:t> install </a:t>
            </a:r>
            <a:r>
              <a:rPr lang="en-US" dirty="0" err="1">
                <a:latin typeface="Courier" pitchFamily="2" charset="0"/>
              </a:rPr>
              <a:t>pylint</a:t>
            </a:r>
            <a:endParaRPr lang="en-US" dirty="0">
              <a:latin typeface="Courier" pitchFamily="2" charset="0"/>
            </a:endParaRPr>
          </a:p>
          <a:p>
            <a:r>
              <a:rPr lang="en-US" dirty="0"/>
              <a:t>Download </a:t>
            </a:r>
            <a:r>
              <a:rPr lang="en-US" dirty="0" err="1"/>
              <a:t>pylint.py</a:t>
            </a:r>
            <a:r>
              <a:rPr lang="en-US" dirty="0"/>
              <a:t> from the class syllabus</a:t>
            </a:r>
          </a:p>
          <a:p>
            <a:pPr marL="457200" lvl="1" indent="0">
              <a:buNone/>
            </a:pPr>
            <a:r>
              <a:rPr lang="en-US" dirty="0">
                <a:latin typeface="Courier" pitchFamily="2" charset="0"/>
              </a:rPr>
              <a:t>curl -O https://</a:t>
            </a:r>
            <a:r>
              <a:rPr lang="en-US" dirty="0" err="1">
                <a:latin typeface="Courier" pitchFamily="2" charset="0"/>
              </a:rPr>
              <a:t>raw.githubusercontent.com</a:t>
            </a:r>
            <a:r>
              <a:rPr lang="en-US" dirty="0">
                <a:latin typeface="Courier" pitchFamily="2" charset="0"/>
              </a:rPr>
              <a:t>/UWSEDS/</a:t>
            </a:r>
            <a:r>
              <a:rPr lang="en-US" dirty="0" err="1">
                <a:latin typeface="Courier" pitchFamily="2" charset="0"/>
              </a:rPr>
              <a:t>LectureNotes</a:t>
            </a:r>
            <a:r>
              <a:rPr lang="en-US" dirty="0">
                <a:latin typeface="Courier" pitchFamily="2" charset="0"/>
              </a:rPr>
              <a:t>/master/08-Documentation-and-Style/</a:t>
            </a:r>
            <a:r>
              <a:rPr lang="en-US" dirty="0" err="1">
                <a:latin typeface="Courier" pitchFamily="2" charset="0"/>
              </a:rPr>
              <a:t>pylint.py</a:t>
            </a:r>
            <a:endParaRPr lang="en-US" dirty="0">
              <a:latin typeface="Courier" pitchFamily="2" charset="0"/>
            </a:endParaRPr>
          </a:p>
          <a:p>
            <a:r>
              <a:rPr lang="en-US" dirty="0"/>
              <a:t>Run </a:t>
            </a:r>
            <a:r>
              <a:rPr lang="en-US" dirty="0" err="1"/>
              <a:t>pylint</a:t>
            </a:r>
            <a:r>
              <a:rPr lang="en-US" dirty="0"/>
              <a:t> on the .</a:t>
            </a:r>
            <a:r>
              <a:rPr lang="en-US" dirty="0" err="1"/>
              <a:t>py</a:t>
            </a:r>
            <a:r>
              <a:rPr lang="en-US" dirty="0"/>
              <a:t> file</a:t>
            </a:r>
          </a:p>
          <a:p>
            <a:pPr marL="457200" lvl="1" indent="0">
              <a:buNone/>
            </a:pPr>
            <a:r>
              <a:rPr lang="en-US" dirty="0" err="1">
                <a:latin typeface="Courier" pitchFamily="2" charset="0"/>
              </a:rPr>
              <a:t>pylint</a:t>
            </a:r>
            <a:r>
              <a:rPr lang="en-US" dirty="0">
                <a:latin typeface="Courier" pitchFamily="2" charset="0"/>
              </a:rPr>
              <a:t> </a:t>
            </a:r>
            <a:r>
              <a:rPr lang="en-US" dirty="0" err="1">
                <a:latin typeface="Courier" pitchFamily="2" charset="0"/>
              </a:rPr>
              <a:t>pylint.py</a:t>
            </a:r>
            <a:endParaRPr lang="en-US" dirty="0">
              <a:latin typeface="Courier" pitchFamily="2" charset="0"/>
            </a:endParaRPr>
          </a:p>
          <a:p>
            <a:r>
              <a:rPr lang="en-US" dirty="0"/>
              <a:t>Try to get a 10/10 in the next 15 minutes</a:t>
            </a:r>
          </a:p>
          <a:p>
            <a:pPr marL="457200" lvl="1" indent="0">
              <a:buNone/>
            </a:pPr>
            <a:r>
              <a:rPr lang="en-US" dirty="0">
                <a:latin typeface="Courier" pitchFamily="2" charset="0"/>
              </a:rPr>
              <a:t>Your code has been rated at -11.54/10</a:t>
            </a:r>
          </a:p>
          <a:p>
            <a:pPr marL="457200" lvl="1" indent="0">
              <a:buNone/>
            </a:pPr>
            <a:endParaRPr lang="en-US" dirty="0"/>
          </a:p>
        </p:txBody>
      </p:sp>
    </p:spTree>
    <p:extLst>
      <p:ext uri="{BB962C8B-B14F-4D97-AF65-F5344CB8AC3E}">
        <p14:creationId xmlns:p14="http://schemas.microsoft.com/office/powerpoint/2010/main" val="3338841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4"/>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Elements of Programming Style</a:t>
            </a:r>
          </a:p>
        </p:txBody>
      </p:sp>
      <p:sp>
        <p:nvSpPr>
          <p:cNvPr id="19458" name="Content Placeholder 5"/>
          <p:cNvSpPr>
            <a:spLocks noGrp="1"/>
          </p:cNvSpPr>
          <p:nvPr>
            <p:ph idx="1"/>
          </p:nvPr>
        </p:nvSpPr>
        <p:spPr bwMode="auto">
          <a:xfrm>
            <a:off x="3962400" y="1371600"/>
            <a:ext cx="472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charset="-128"/>
              </a:rPr>
              <a:t>1974</a:t>
            </a:r>
          </a:p>
          <a:p>
            <a:r>
              <a:rPr lang="en-US" altLang="en-US" sz="2800">
                <a:ea typeface="ＭＳ Ｐゴシック" charset="-128"/>
              </a:rPr>
              <a:t>Doesn’t describe how to write programs</a:t>
            </a:r>
          </a:p>
          <a:p>
            <a:r>
              <a:rPr lang="en-US" altLang="en-US" sz="2800">
                <a:ea typeface="ＭＳ Ｐゴシック" charset="-128"/>
              </a:rPr>
              <a:t>Describes how to write efficient programs that can be read by computers </a:t>
            </a:r>
            <a:r>
              <a:rPr lang="en-US" altLang="en-US" sz="2800" u="sng">
                <a:ea typeface="ＭＳ Ｐゴシック" charset="-128"/>
              </a:rPr>
              <a:t>and people</a:t>
            </a:r>
          </a:p>
          <a:p>
            <a:r>
              <a:rPr lang="en-US" altLang="en-US" sz="2800">
                <a:ea typeface="ＭＳ Ｐゴシック" charset="-128"/>
              </a:rPr>
              <a:t>Why is it important that people can read your code?</a:t>
            </a:r>
          </a:p>
        </p:txBody>
      </p:sp>
      <p:pic>
        <p:nvPicPr>
          <p:cNvPr id="19461"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28067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2809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048000"/>
            <a:ext cx="2209800" cy="335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8"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191000"/>
            <a:ext cx="73818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099"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1524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0" name="Title 4"/>
          <p:cNvSpPr>
            <a:spLocks noGrp="1"/>
          </p:cNvSpPr>
          <p:nvPr>
            <p:ph type="title"/>
          </p:nvPr>
        </p:nvSpPr>
        <p:spPr bwMode="auto">
          <a:xfrm>
            <a:off x="228600" y="1981200"/>
            <a:ext cx="8686800" cy="1066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0000"/>
          </a:bodyPr>
          <a:lstStyle/>
          <a:p>
            <a:r>
              <a:rPr lang="en-US" altLang="en-US" sz="9600">
                <a:ea typeface="ＭＳ Ｐゴシック" charset="-128"/>
              </a:rPr>
              <a:t>Documentation</a:t>
            </a:r>
          </a:p>
        </p:txBody>
      </p:sp>
    </p:spTree>
    <p:extLst>
      <p:ext uri="{BB962C8B-B14F-4D97-AF65-F5344CB8AC3E}">
        <p14:creationId xmlns:p14="http://schemas.microsoft.com/office/powerpoint/2010/main" val="8093588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Two types</a:t>
            </a:r>
          </a:p>
          <a:p>
            <a:pPr lvl="1"/>
            <a:r>
              <a:rPr lang="en-US" altLang="en-US">
                <a:ea typeface="ＭＳ Ｐゴシック" charset="-128"/>
              </a:rPr>
              <a:t>Code readers</a:t>
            </a:r>
          </a:p>
          <a:p>
            <a:pPr lvl="2"/>
            <a:r>
              <a:rPr lang="en-US" altLang="en-US">
                <a:ea typeface="ＭＳ Ｐゴシック" charset="-128"/>
              </a:rPr>
              <a:t>What the code is doing and why</a:t>
            </a:r>
          </a:p>
          <a:p>
            <a:pPr lvl="3"/>
            <a:r>
              <a:rPr lang="en-US" altLang="en-US">
                <a:ea typeface="ＭＳ Ｐゴシック" charset="-128"/>
              </a:rPr>
              <a:t>E.g.</a:t>
            </a:r>
          </a:p>
          <a:p>
            <a:pPr lvl="3"/>
            <a:endParaRPr lang="en-US" altLang="en-US">
              <a:ea typeface="ＭＳ Ｐゴシック" charset="-128"/>
            </a:endParaRPr>
          </a:p>
          <a:p>
            <a:pPr lvl="1"/>
            <a:r>
              <a:rPr lang="en-US" altLang="en-US">
                <a:ea typeface="ＭＳ Ｐゴシック" charset="-128"/>
              </a:rPr>
              <a:t>Users</a:t>
            </a:r>
          </a:p>
          <a:p>
            <a:pPr lvl="2"/>
            <a:r>
              <a:rPr lang="en-US" altLang="en-US">
                <a:ea typeface="ＭＳ Ｐゴシック" charset="-128"/>
              </a:rPr>
              <a:t>How to use your code</a:t>
            </a:r>
          </a:p>
          <a:p>
            <a:pPr lvl="3"/>
            <a:r>
              <a:rPr lang="en-US" altLang="en-US">
                <a:ea typeface="ＭＳ Ｐゴシック" charset="-128"/>
              </a:rPr>
              <a:t>E.g.</a:t>
            </a:r>
          </a:p>
        </p:txBody>
      </p:sp>
      <p:sp>
        <p:nvSpPr>
          <p:cNvPr id="133125" name="TextBox 1"/>
          <p:cNvSpPr txBox="1">
            <a:spLocks noChangeArrowheads="1"/>
          </p:cNvSpPr>
          <p:nvPr/>
        </p:nvSpPr>
        <p:spPr bwMode="auto">
          <a:xfrm flipH="1">
            <a:off x="2971800" y="32258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Code comments</a:t>
            </a:r>
          </a:p>
        </p:txBody>
      </p:sp>
      <p:sp>
        <p:nvSpPr>
          <p:cNvPr id="133126" name="TextBox 6"/>
          <p:cNvSpPr txBox="1">
            <a:spLocks noChangeArrowheads="1"/>
          </p:cNvSpPr>
          <p:nvPr/>
        </p:nvSpPr>
        <p:spPr bwMode="auto">
          <a:xfrm flipH="1">
            <a:off x="3352800" y="4826000"/>
            <a:ext cx="3733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3200" b="1">
                <a:solidFill>
                  <a:srgbClr val="FF0000"/>
                </a:solidFill>
              </a:rPr>
              <a:t>README.md</a:t>
            </a:r>
          </a:p>
        </p:txBody>
      </p:sp>
    </p:spTree>
    <p:extLst>
      <p:ext uri="{BB962C8B-B14F-4D97-AF65-F5344CB8AC3E}">
        <p14:creationId xmlns:p14="http://schemas.microsoft.com/office/powerpoint/2010/main" val="73265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.md</a:t>
            </a:r>
          </a:p>
          <a:p>
            <a:pPr lvl="1"/>
            <a:r>
              <a:rPr lang="en-US" altLang="en-US" dirty="0">
                <a:ea typeface="ＭＳ Ｐゴシック" charset="-128"/>
              </a:rPr>
              <a:t>.md files are Markdown</a:t>
            </a:r>
          </a:p>
          <a:p>
            <a:pPr lvl="1"/>
            <a:r>
              <a:rPr lang="en-US" altLang="en-US" dirty="0">
                <a:ea typeface="ＭＳ Ｐゴシック" charset="-128"/>
              </a:rPr>
              <a:t>Markdown is a lightweight text formatting language for producing mildly styled text</a:t>
            </a:r>
          </a:p>
          <a:p>
            <a:pPr lvl="1"/>
            <a:r>
              <a:rPr lang="en-US" altLang="en-US" dirty="0">
                <a:ea typeface="ＭＳ Ｐゴシック" charset="-128"/>
              </a:rPr>
              <a:t>Ubiquitous (</a:t>
            </a:r>
            <a:r>
              <a:rPr lang="en-US" altLang="en-US" dirty="0" err="1">
                <a:ea typeface="ＭＳ Ｐゴシック" charset="-128"/>
              </a:rPr>
              <a:t>github.io</a:t>
            </a:r>
            <a:r>
              <a:rPr lang="en-US" altLang="en-US" dirty="0">
                <a:ea typeface="ＭＳ Ｐゴシック" charset="-128"/>
              </a:rPr>
              <a:t>, </a:t>
            </a:r>
            <a:r>
              <a:rPr lang="en-US" altLang="en-US" dirty="0" err="1">
                <a:ea typeface="ＭＳ Ｐゴシック" charset="-128"/>
              </a:rPr>
              <a:t>README.md</a:t>
            </a:r>
            <a:r>
              <a:rPr lang="en-US" altLang="en-US" dirty="0">
                <a:ea typeface="ＭＳ Ｐゴシック" charset="-128"/>
              </a:rPr>
              <a:t>, etc.)</a:t>
            </a:r>
          </a:p>
          <a:p>
            <a:pPr lvl="1"/>
            <a:endParaRPr lang="en-US" altLang="en-US" dirty="0">
              <a:ea typeface="ＭＳ Ｐゴシック" charset="-128"/>
            </a:endParaRPr>
          </a:p>
          <a:p>
            <a:pPr lvl="1"/>
            <a:r>
              <a:rPr lang="en-US" altLang="en-US" dirty="0">
                <a:ea typeface="ＭＳ Ｐゴシック" charset="-128"/>
              </a:rPr>
              <a:t>E.g.  Google markdown editor browser</a:t>
            </a:r>
          </a:p>
          <a:p>
            <a:pPr lvl="2"/>
            <a:r>
              <a:rPr lang="en-US" altLang="en-US" dirty="0">
                <a:ea typeface="ＭＳ Ｐゴシック" charset="-128"/>
                <a:hlinkClick r:id="rId3"/>
              </a:rPr>
              <a:t>http://dillinger.io</a:t>
            </a:r>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722444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312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What kind of stuff going in a repositories </a:t>
            </a:r>
            <a:r>
              <a:rPr lang="en-US" altLang="en-US" dirty="0" err="1">
                <a:ea typeface="ＭＳ Ｐゴシック" charset="-128"/>
              </a:rPr>
              <a:t>README.md</a:t>
            </a:r>
            <a:r>
              <a:rPr lang="en-US" altLang="en-US" dirty="0">
                <a:ea typeface="ＭＳ Ｐゴシック" charset="-128"/>
              </a:rPr>
              <a:t>?</a:t>
            </a:r>
          </a:p>
          <a:p>
            <a:pPr marL="0" indent="0">
              <a:buNone/>
            </a:pPr>
            <a:endParaRPr lang="en-US" altLang="en-US" dirty="0">
              <a:ea typeface="ＭＳ Ｐゴシック" charset="-128"/>
              <a:hlinkClick r:id="rId3"/>
            </a:endParaRPr>
          </a:p>
          <a:p>
            <a:pPr marL="0" indent="0">
              <a:buNone/>
            </a:pPr>
            <a:r>
              <a:rPr lang="en-US" altLang="en-US" sz="2800" dirty="0">
                <a:ea typeface="ＭＳ Ｐゴシック" charset="-128"/>
                <a:hlinkClick r:id="rId3"/>
              </a:rPr>
              <a:t>https://github.com/kallisons/NOAH_LSM_Mussel_v2.0</a:t>
            </a:r>
            <a:endParaRPr lang="en-US" altLang="en-US" sz="2800"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8473075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Comments</a:t>
            </a:r>
          </a:p>
          <a:p>
            <a:pPr lvl="1"/>
            <a:r>
              <a:rPr lang="en-US" altLang="en-US" dirty="0">
                <a:ea typeface="ＭＳ Ｐゴシック" charset="-128"/>
              </a:rPr>
              <a:t>Shell script</a:t>
            </a:r>
          </a:p>
          <a:p>
            <a:pPr lvl="2"/>
            <a:r>
              <a:rPr lang="en-US" altLang="en-US" dirty="0">
                <a:latin typeface="Courier" charset="0"/>
                <a:ea typeface="ＭＳ Ｐゴシック" charset="-128"/>
              </a:rPr>
              <a:t>#</a:t>
            </a:r>
          </a:p>
          <a:p>
            <a:pPr lvl="2"/>
            <a:endParaRPr lang="en-US" altLang="en-US" dirty="0">
              <a:ea typeface="ＭＳ Ｐゴシック" charset="-128"/>
            </a:endParaRPr>
          </a:p>
          <a:p>
            <a:pPr lvl="1"/>
            <a:r>
              <a:rPr lang="en-US" altLang="en-US" dirty="0">
                <a:ea typeface="ＭＳ Ｐゴシック" charset="-128"/>
              </a:rPr>
              <a:t>Python</a:t>
            </a:r>
          </a:p>
          <a:p>
            <a:pPr lvl="2"/>
            <a:r>
              <a:rPr lang="en-US" altLang="en-US" dirty="0">
                <a:latin typeface="Courier" charset="0"/>
                <a:ea typeface="ＭＳ Ｐゴシック" charset="-128"/>
              </a:rPr>
              <a:t>#</a:t>
            </a:r>
          </a:p>
          <a:p>
            <a:pPr lvl="1"/>
            <a:endParaRPr lang="en-US" altLang="en-US" dirty="0">
              <a:ea typeface="ＭＳ Ｐゴシック" charset="-128"/>
            </a:endParaRPr>
          </a:p>
        </p:txBody>
      </p:sp>
    </p:spTree>
    <p:extLst>
      <p:ext uri="{BB962C8B-B14F-4D97-AF65-F5344CB8AC3E}">
        <p14:creationId xmlns:p14="http://schemas.microsoft.com/office/powerpoint/2010/main" val="3194071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7218" name="Content Placeholder 2"/>
          <p:cNvSpPr>
            <a:spLocks noGrp="1"/>
          </p:cNvSpPr>
          <p:nvPr>
            <p:ph idx="1"/>
          </p:nvPr>
        </p:nvSpPr>
        <p:spPr bwMode="auto">
          <a:xfrm>
            <a:off x="457200" y="78823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lvl="1" indent="0">
              <a:buNone/>
            </a:pPr>
            <a:endParaRPr lang="en-US" altLang="en-US" dirty="0">
              <a:ea typeface="ＭＳ Ｐゴシック" charset="-128"/>
            </a:endParaRPr>
          </a:p>
          <a:p>
            <a:pPr marL="457200" lvl="1" indent="0">
              <a:buNone/>
            </a:pPr>
            <a:r>
              <a:rPr lang="en-US" altLang="en-US" dirty="0">
                <a:ea typeface="ＭＳ Ｐゴシック" charset="-128"/>
              </a:rPr>
              <a:t>Some examples of bad comments (from the ‘net)</a:t>
            </a:r>
          </a:p>
          <a:p>
            <a:pPr lvl="1"/>
            <a:endParaRPr lang="en-US" altLang="en-US" dirty="0">
              <a:ea typeface="ＭＳ Ｐゴシック" charset="-128"/>
            </a:endParaRPr>
          </a:p>
        </p:txBody>
      </p:sp>
      <p:sp>
        <p:nvSpPr>
          <p:cNvPr id="6" name="Content Placeholder 2"/>
          <p:cNvSpPr txBox="1">
            <a:spLocks/>
          </p:cNvSpPr>
          <p:nvPr/>
        </p:nvSpPr>
        <p:spPr>
          <a:xfrm>
            <a:off x="457200" y="1631950"/>
            <a:ext cx="8229600" cy="5226050"/>
          </a:xfrm>
          <a:prstGeom prst="rect">
            <a:avLst/>
          </a:prstGeom>
        </p:spPr>
        <p:txBody>
          <a:bodyPr>
            <a:normAutofit fontScale="85000" lnSpcReduction="20000"/>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112" charset="-128"/>
                <a:cs typeface="ＭＳ Ｐゴシック" pitchFamily="-112"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112"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112"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112"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For the brave souls who get this far: You are the chosen ones,</a:t>
            </a:r>
          </a:p>
          <a:p>
            <a:pPr marL="0" indent="0">
              <a:buFont typeface="Arial" charset="0"/>
              <a:buNone/>
              <a:defRPr/>
            </a:pPr>
            <a:r>
              <a:rPr lang="uk-UA" sz="1400" dirty="0">
                <a:latin typeface="Courier"/>
                <a:cs typeface="Courier"/>
              </a:rPr>
              <a:t>#</a:t>
            </a:r>
            <a:r>
              <a:rPr lang="en-US" sz="1400" dirty="0">
                <a:latin typeface="Courier"/>
                <a:cs typeface="Courier"/>
              </a:rPr>
              <a:t> the valiant knights of programming who toil away, without rest,</a:t>
            </a:r>
          </a:p>
          <a:p>
            <a:pPr marL="0" indent="0">
              <a:buFont typeface="Arial" charset="0"/>
              <a:buNone/>
              <a:defRPr/>
            </a:pPr>
            <a:r>
              <a:rPr lang="uk-UA" sz="1400" dirty="0">
                <a:latin typeface="Courier"/>
                <a:cs typeface="Courier"/>
              </a:rPr>
              <a:t>#</a:t>
            </a:r>
            <a:r>
              <a:rPr lang="en-US" sz="1400" dirty="0">
                <a:latin typeface="Courier"/>
                <a:cs typeface="Courier"/>
              </a:rPr>
              <a:t> fixing our most awful code. To you, true saviors, kings of men,</a:t>
            </a:r>
          </a:p>
          <a:p>
            <a:pPr marL="0" indent="0">
              <a:buFont typeface="Arial" charset="0"/>
              <a:buNone/>
              <a:defRPr/>
            </a:pPr>
            <a:r>
              <a:rPr lang="uk-UA" sz="1400" dirty="0">
                <a:latin typeface="Courier"/>
                <a:cs typeface="Courier"/>
              </a:rPr>
              <a:t>#</a:t>
            </a:r>
            <a:r>
              <a:rPr lang="en-US" sz="1400" dirty="0">
                <a:latin typeface="Courier"/>
                <a:cs typeface="Courier"/>
              </a:rPr>
              <a:t> I say this: never </a:t>
            </a:r>
            <a:r>
              <a:rPr lang="en-US" sz="1400" dirty="0" err="1">
                <a:latin typeface="Courier"/>
                <a:cs typeface="Courier"/>
              </a:rPr>
              <a:t>gonna</a:t>
            </a:r>
            <a:r>
              <a:rPr lang="en-US" sz="1400" dirty="0">
                <a:latin typeface="Courier"/>
                <a:cs typeface="Courier"/>
              </a:rPr>
              <a:t> give you up, never </a:t>
            </a:r>
            <a:r>
              <a:rPr lang="en-US" sz="1400" dirty="0" err="1">
                <a:latin typeface="Courier"/>
                <a:cs typeface="Courier"/>
              </a:rPr>
              <a:t>gonna</a:t>
            </a:r>
            <a:r>
              <a:rPr lang="en-US" sz="1400" dirty="0">
                <a:latin typeface="Courier"/>
                <a:cs typeface="Courier"/>
              </a:rPr>
              <a:t> let you down,</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run around and desert you. Never </a:t>
            </a:r>
            <a:r>
              <a:rPr lang="en-US" sz="1400" dirty="0" err="1">
                <a:latin typeface="Courier"/>
                <a:cs typeface="Courier"/>
              </a:rPr>
              <a:t>gonna</a:t>
            </a:r>
            <a:r>
              <a:rPr lang="en-US" sz="1400" dirty="0">
                <a:latin typeface="Courier"/>
                <a:cs typeface="Courier"/>
              </a:rPr>
              <a:t> make you cry,</a:t>
            </a:r>
          </a:p>
          <a:p>
            <a:pPr marL="0" indent="0">
              <a:buFont typeface="Arial" charset="0"/>
              <a:buNone/>
              <a:defRPr/>
            </a:pPr>
            <a:r>
              <a:rPr lang="uk-UA" sz="1400" dirty="0">
                <a:latin typeface="Courier"/>
                <a:cs typeface="Courier"/>
              </a:rPr>
              <a:t>#</a:t>
            </a:r>
            <a:r>
              <a:rPr lang="en-US" sz="1400" dirty="0">
                <a:latin typeface="Courier"/>
                <a:cs typeface="Courier"/>
              </a:rPr>
              <a:t> never </a:t>
            </a:r>
            <a:r>
              <a:rPr lang="en-US" sz="1400" dirty="0" err="1">
                <a:latin typeface="Courier"/>
                <a:cs typeface="Courier"/>
              </a:rPr>
              <a:t>gonna</a:t>
            </a:r>
            <a:r>
              <a:rPr lang="en-US" sz="1400" dirty="0">
                <a:latin typeface="Courier"/>
                <a:cs typeface="Courier"/>
              </a:rPr>
              <a:t> say goodbye. Never </a:t>
            </a:r>
            <a:r>
              <a:rPr lang="en-US" sz="1400" dirty="0" err="1">
                <a:latin typeface="Courier"/>
                <a:cs typeface="Courier"/>
              </a:rPr>
              <a:t>gonna</a:t>
            </a:r>
            <a:r>
              <a:rPr lang="en-US" sz="1400" dirty="0">
                <a:latin typeface="Courier"/>
                <a:cs typeface="Courier"/>
              </a:rPr>
              <a:t> tell a lie and hurt you.</a:t>
            </a:r>
          </a:p>
          <a:p>
            <a:pPr marL="0" indent="0">
              <a:buFont typeface="Arial" charset="0"/>
              <a:buNone/>
              <a:defRPr/>
            </a:pPr>
            <a:r>
              <a:rPr lang="uk-UA" sz="1400" dirty="0">
                <a:latin typeface="Courier"/>
                <a:cs typeface="Courier"/>
              </a:rPr>
              <a:t>#</a:t>
            </a:r>
            <a:endParaRPr lang="en-US" sz="1400" dirty="0">
              <a:latin typeface="Courier"/>
              <a:cs typeface="Courier"/>
            </a:endParaRPr>
          </a:p>
          <a:p>
            <a:pPr marL="0"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drunk, fix later</a:t>
            </a:r>
          </a:p>
          <a:p>
            <a:pPr marL="457200" lvl="1" indent="0">
              <a:buFont typeface="Arial" charset="0"/>
              <a:buNone/>
              <a:defRPr/>
            </a:pPr>
            <a:endParaRPr lang="en-US" sz="1400" dirty="0">
              <a:latin typeface="Courier"/>
              <a:cs typeface="Courier"/>
            </a:endParaRP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Dear maintainer:</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Once you are done trying to 'optimize' this routine,</a:t>
            </a:r>
          </a:p>
          <a:p>
            <a:pPr marL="0" indent="0">
              <a:buFont typeface="Arial" charset="0"/>
              <a:buNone/>
              <a:defRPr/>
            </a:pPr>
            <a:r>
              <a:rPr lang="uk-UA" sz="1400" dirty="0">
                <a:latin typeface="Courier"/>
                <a:cs typeface="Courier"/>
              </a:rPr>
              <a:t>#</a:t>
            </a:r>
            <a:r>
              <a:rPr lang="en-US" sz="1400" dirty="0">
                <a:latin typeface="Courier"/>
                <a:cs typeface="Courier"/>
              </a:rPr>
              <a:t> and have realized what a terrible mistake that was,</a:t>
            </a:r>
          </a:p>
          <a:p>
            <a:pPr marL="0" indent="0">
              <a:buFont typeface="Arial" charset="0"/>
              <a:buNone/>
              <a:defRPr/>
            </a:pPr>
            <a:r>
              <a:rPr lang="uk-UA" sz="1400" dirty="0">
                <a:latin typeface="Courier"/>
                <a:cs typeface="Courier"/>
              </a:rPr>
              <a:t>#</a:t>
            </a:r>
            <a:r>
              <a:rPr lang="en-US" sz="1400" dirty="0">
                <a:latin typeface="Courier"/>
                <a:cs typeface="Courier"/>
              </a:rPr>
              <a:t> please increment the following counter as a warning</a:t>
            </a:r>
          </a:p>
          <a:p>
            <a:pPr marL="0" indent="0">
              <a:buFont typeface="Arial" charset="0"/>
              <a:buNone/>
              <a:defRPr/>
            </a:pPr>
            <a:r>
              <a:rPr lang="uk-UA" sz="1400" dirty="0">
                <a:latin typeface="Courier"/>
                <a:cs typeface="Courier"/>
              </a:rPr>
              <a:t>#</a:t>
            </a:r>
            <a:r>
              <a:rPr lang="en-US" sz="1400" dirty="0">
                <a:latin typeface="Courier"/>
                <a:cs typeface="Courier"/>
              </a:rPr>
              <a:t> to the next guy:</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r>
              <a:rPr lang="uk-UA" sz="1400" dirty="0">
                <a:latin typeface="Courier"/>
                <a:cs typeface="Courier"/>
              </a:rPr>
              <a:t>#</a:t>
            </a:r>
            <a:r>
              <a:rPr lang="en-US" sz="1400" dirty="0">
                <a:latin typeface="Courier"/>
                <a:cs typeface="Courier"/>
              </a:rPr>
              <a:t> </a:t>
            </a:r>
            <a:r>
              <a:rPr lang="en-US" sz="1400" dirty="0" err="1">
                <a:latin typeface="Courier"/>
                <a:cs typeface="Courier"/>
              </a:rPr>
              <a:t>total_hours_wasted_here</a:t>
            </a:r>
            <a:r>
              <a:rPr lang="en-US" sz="1400" dirty="0">
                <a:latin typeface="Courier"/>
                <a:cs typeface="Courier"/>
              </a:rPr>
              <a:t> = 42</a:t>
            </a:r>
          </a:p>
          <a:p>
            <a:pPr marL="0" indent="0">
              <a:buFont typeface="Arial" charset="0"/>
              <a:buNone/>
              <a:defRPr/>
            </a:pPr>
            <a:r>
              <a:rPr lang="uk-UA" sz="1400" dirty="0">
                <a:latin typeface="Courier"/>
                <a:cs typeface="Courier"/>
              </a:rPr>
              <a:t>#</a:t>
            </a:r>
            <a:r>
              <a:rPr lang="en-US" sz="1400" dirty="0">
                <a:latin typeface="Courier"/>
                <a:cs typeface="Courier"/>
              </a:rPr>
              <a:t> </a:t>
            </a:r>
          </a:p>
          <a:p>
            <a:pPr marL="0" indent="0">
              <a:buFont typeface="Arial" charset="0"/>
              <a:buNone/>
              <a:defRPr/>
            </a:pPr>
            <a:endParaRPr lang="en-US" sz="1400" dirty="0">
              <a:latin typeface="Courier"/>
              <a:cs typeface="Courier"/>
            </a:endParaRPr>
          </a:p>
          <a:p>
            <a:pPr marL="0" indent="0">
              <a:buFont typeface="Arial" charset="0"/>
              <a:buNone/>
              <a:defRPr/>
            </a:pPr>
            <a:r>
              <a:rPr lang="en-US" sz="1400" dirty="0">
                <a:latin typeface="Courier"/>
                <a:cs typeface="Courier"/>
              </a:rPr>
              <a:t>true = false;</a:t>
            </a:r>
          </a:p>
          <a:p>
            <a:pPr marL="0" indent="0">
              <a:buFont typeface="Arial" charset="0"/>
              <a:buNone/>
              <a:defRPr/>
            </a:pPr>
            <a:r>
              <a:rPr lang="uk-UA" sz="1400" dirty="0">
                <a:latin typeface="Courier"/>
                <a:cs typeface="Courier"/>
              </a:rPr>
              <a:t>#</a:t>
            </a:r>
            <a:r>
              <a:rPr lang="en-US" sz="1400" dirty="0">
                <a:latin typeface="Courier"/>
                <a:cs typeface="Courier"/>
              </a:rPr>
              <a:t> Happy debugging suckers</a:t>
            </a:r>
          </a:p>
          <a:p>
            <a:pPr marL="457200" lvl="1" indent="0">
              <a:buFont typeface="Arial" charset="0"/>
              <a:buNone/>
              <a:defRPr/>
            </a:pPr>
            <a:endParaRPr lang="en-US" sz="1400" dirty="0">
              <a:latin typeface="Courier"/>
              <a:cs typeface="Courier"/>
            </a:endParaRPr>
          </a:p>
          <a:p>
            <a:pPr marL="57150" indent="0">
              <a:buFont typeface="Arial" charset="0"/>
              <a:buNone/>
              <a:defRPr/>
            </a:pPr>
            <a:r>
              <a:rPr lang="en-US" sz="1200" dirty="0">
                <a:latin typeface="Courier"/>
                <a:cs typeface="Courier"/>
                <a:hlinkClick r:id="rId3"/>
              </a:rPr>
              <a:t>http://stackoverflow.com/questions/184618/what-is-the-best-comment-in-source-code-you-have-ever-encountered</a:t>
            </a:r>
            <a:endParaRPr lang="en-US" sz="1200" dirty="0">
              <a:latin typeface="Courier"/>
              <a:cs typeface="Courier"/>
            </a:endParaRPr>
          </a:p>
          <a:p>
            <a:pPr marL="457200" lvl="1" indent="0">
              <a:buFont typeface="Arial" charset="0"/>
              <a:buNone/>
              <a:defRPr/>
            </a:pPr>
            <a:endParaRPr lang="en-US" sz="1400" dirty="0">
              <a:latin typeface="Courier"/>
              <a:cs typeface="Courier"/>
            </a:endParaRPr>
          </a:p>
        </p:txBody>
      </p:sp>
      <p:cxnSp>
        <p:nvCxnSpPr>
          <p:cNvPr id="7" name="Straight Connector 6"/>
          <p:cNvCxnSpPr/>
          <p:nvPr/>
        </p:nvCxnSpPr>
        <p:spPr>
          <a:xfrm flipV="1">
            <a:off x="358775" y="31988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358775" y="3567113"/>
            <a:ext cx="8482013" cy="1270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358775" y="5613400"/>
            <a:ext cx="8482013" cy="11113"/>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0" name="TextBox 9"/>
          <p:cNvSpPr txBox="1">
            <a:spLocks noChangeArrowheads="1"/>
          </p:cNvSpPr>
          <p:nvPr/>
        </p:nvSpPr>
        <p:spPr bwMode="auto">
          <a:xfrm>
            <a:off x="7056438" y="2003425"/>
            <a:ext cx="1905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Don’t Rick Roll your readers!</a:t>
            </a:r>
          </a:p>
        </p:txBody>
      </p:sp>
      <p:sp>
        <p:nvSpPr>
          <p:cNvPr id="11" name="TextBox 10"/>
          <p:cNvSpPr txBox="1">
            <a:spLocks noChangeArrowheads="1"/>
          </p:cNvSpPr>
          <p:nvPr/>
        </p:nvSpPr>
        <p:spPr bwMode="auto">
          <a:xfrm>
            <a:off x="7056438" y="3733800"/>
            <a:ext cx="1905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Funny is funny, but don’t troll.</a:t>
            </a:r>
          </a:p>
          <a:p>
            <a:pPr eaLnBrk="1" hangingPunct="1"/>
            <a:r>
              <a:rPr lang="en-US" altLang="en-US" sz="1800"/>
              <a:t>And what was the issue the writer encountered!</a:t>
            </a:r>
          </a:p>
        </p:txBody>
      </p:sp>
      <p:sp>
        <p:nvSpPr>
          <p:cNvPr id="12" name="TextBox 11"/>
          <p:cNvSpPr txBox="1">
            <a:spLocks noChangeArrowheads="1"/>
          </p:cNvSpPr>
          <p:nvPr/>
        </p:nvSpPr>
        <p:spPr bwMode="auto">
          <a:xfrm>
            <a:off x="7056438" y="5686425"/>
            <a:ext cx="190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At least it is logical</a:t>
            </a:r>
          </a:p>
        </p:txBody>
      </p:sp>
      <p:sp>
        <p:nvSpPr>
          <p:cNvPr id="13" name="TextBox 12"/>
          <p:cNvSpPr txBox="1">
            <a:spLocks noChangeArrowheads="1"/>
          </p:cNvSpPr>
          <p:nvPr/>
        </p:nvSpPr>
        <p:spPr bwMode="auto">
          <a:xfrm>
            <a:off x="7056438" y="318928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sz="2400">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sz="2400">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sz="2400">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en-US" sz="1800"/>
              <a:t>Uhm… Sigh.</a:t>
            </a:r>
          </a:p>
        </p:txBody>
      </p:sp>
      <p:sp>
        <p:nvSpPr>
          <p:cNvPr id="2" name="Rectangle 1"/>
          <p:cNvSpPr/>
          <p:nvPr/>
        </p:nvSpPr>
        <p:spPr>
          <a:xfrm>
            <a:off x="182562" y="3068259"/>
            <a:ext cx="8778876" cy="6036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8775" y="3686175"/>
            <a:ext cx="8602663" cy="200025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57201" y="5686424"/>
            <a:ext cx="8229600" cy="93821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48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xit" presetSubtype="10" fill="hold" grpId="0"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16" presetClass="exit" presetSubtype="21" fill="hold" grpId="0" nodeType="clickEffect">
                                  <p:stCondLst>
                                    <p:cond delay="0"/>
                                  </p:stCondLst>
                                  <p:childTnLst>
                                    <p:animEffect transition="out" filter="barn(inVertical)">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4" presetClass="exit" presetSubtype="10" fill="hold" grpId="0" nodeType="clickEffect">
                                  <p:stCondLst>
                                    <p:cond delay="0"/>
                                  </p:stCondLst>
                                  <p:childTnLst>
                                    <p:animEffect transition="out" filter="randombar(horizontal)">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3926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Make the comments easy to read</a:t>
            </a:r>
          </a:p>
          <a:p>
            <a:pPr lvl="1"/>
            <a:r>
              <a:rPr lang="en-US" altLang="en-US">
                <a:ea typeface="ＭＳ Ｐゴシック" charset="-128"/>
              </a:rPr>
              <a:t>Write the comments in English</a:t>
            </a:r>
          </a:p>
          <a:p>
            <a:pPr lvl="1"/>
            <a:r>
              <a:rPr lang="en-US" altLang="en-US">
                <a:ea typeface="ＭＳ Ｐゴシック" charset="-128"/>
              </a:rPr>
              <a:t>Discuss the function parameters and results</a:t>
            </a:r>
          </a:p>
          <a:p>
            <a:pPr lvl="1"/>
            <a:endParaRPr lang="en-US" altLang="en-US">
              <a:ea typeface="ＭＳ Ｐゴシック" charset="-128"/>
            </a:endParaRPr>
          </a:p>
        </p:txBody>
      </p:sp>
      <p:pic>
        <p:nvPicPr>
          <p:cNvPr id="13926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505200"/>
            <a:ext cx="86868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75462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Don’t comment bad code, rewrite it!</a:t>
            </a:r>
          </a:p>
          <a:p>
            <a:pPr lvl="1"/>
            <a:endParaRPr lang="en-US" altLang="en-US">
              <a:ea typeface="ＭＳ Ｐゴシック" charset="-128"/>
            </a:endParaRPr>
          </a:p>
          <a:p>
            <a:pPr lvl="1"/>
            <a:endParaRPr lang="en-US" altLang="en-US">
              <a:ea typeface="ＭＳ Ｐゴシック" charset="-128"/>
            </a:endParaRPr>
          </a:p>
          <a:p>
            <a:pPr lvl="1">
              <a:buFont typeface="Arial" charset="0"/>
              <a:buNone/>
            </a:pPr>
            <a:endParaRPr lang="en-US" altLang="en-US">
              <a:ea typeface="ＭＳ Ｐゴシック" charset="-128"/>
            </a:endParaRPr>
          </a:p>
          <a:p>
            <a:pPr lvl="1"/>
            <a:r>
              <a:rPr lang="en-US" altLang="en-US">
                <a:ea typeface="ＭＳ Ｐゴシック" charset="-128"/>
              </a:rPr>
              <a:t>Then comment it</a:t>
            </a:r>
          </a:p>
        </p:txBody>
      </p:sp>
      <p:pic>
        <p:nvPicPr>
          <p:cNvPr id="141317"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 y="2552700"/>
            <a:ext cx="8610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4562475"/>
            <a:ext cx="5676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329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Inline comments</a:t>
            </a:r>
          </a:p>
          <a:p>
            <a:pPr lvl="2"/>
            <a:r>
              <a:rPr lang="en-US" altLang="en-US" dirty="0">
                <a:ea typeface="ＭＳ Ｐゴシック" charset="-128"/>
              </a:rPr>
              <a:t>Comments inline with the code</a:t>
            </a:r>
          </a:p>
          <a:p>
            <a:pPr lvl="2"/>
            <a:endParaRPr lang="en-US" altLang="en-US" dirty="0">
              <a:ea typeface="ＭＳ Ｐゴシック" charset="-128"/>
            </a:endParaRPr>
          </a:p>
          <a:p>
            <a:pPr lvl="2"/>
            <a:r>
              <a:rPr lang="en-US" altLang="en-US" dirty="0">
                <a:ea typeface="ＭＳ Ｐゴシック" charset="-128"/>
              </a:rPr>
              <a:t>Generally unnecessary (as above)</a:t>
            </a:r>
          </a:p>
          <a:p>
            <a:pPr lvl="2"/>
            <a:r>
              <a:rPr lang="en-US" altLang="en-US" dirty="0">
                <a:ea typeface="ＭＳ Ｐゴシック" charset="-128"/>
              </a:rPr>
              <a:t>Inhibit readability</a:t>
            </a:r>
          </a:p>
        </p:txBody>
      </p:sp>
      <p:pic>
        <p:nvPicPr>
          <p:cNvPr id="3" name="Picture 2"/>
          <p:cNvPicPr>
            <a:picLocks noChangeAspect="1"/>
          </p:cNvPicPr>
          <p:nvPr/>
        </p:nvPicPr>
        <p:blipFill>
          <a:blip r:embed="rId3"/>
          <a:stretch>
            <a:fillRect/>
          </a:stretch>
        </p:blipFill>
        <p:spPr>
          <a:xfrm>
            <a:off x="2479675" y="2895600"/>
            <a:ext cx="3530600" cy="355600"/>
          </a:xfrm>
          <a:prstGeom prst="rect">
            <a:avLst/>
          </a:prstGeom>
        </p:spPr>
      </p:pic>
    </p:spTree>
    <p:extLst>
      <p:ext uri="{BB962C8B-B14F-4D97-AF65-F5344CB8AC3E}">
        <p14:creationId xmlns:p14="http://schemas.microsoft.com/office/powerpoint/2010/main" val="5495370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57698" name="Content Placeholder 2"/>
          <p:cNvSpPr>
            <a:spLocks noGrp="1"/>
          </p:cNvSpPr>
          <p:nvPr>
            <p:ph idx="1"/>
          </p:nvPr>
        </p:nvSpPr>
        <p:spPr bwMode="auto">
          <a:xfrm>
            <a:off x="457200" y="1371600"/>
            <a:ext cx="85344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Wrong comments are bugs</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When updating code, don’t forget to update the comments</a:t>
            </a:r>
          </a:p>
        </p:txBody>
      </p:sp>
      <p:pic>
        <p:nvPicPr>
          <p:cNvPr id="2" name="Picture 1"/>
          <p:cNvPicPr>
            <a:picLocks noChangeAspect="1"/>
          </p:cNvPicPr>
          <p:nvPr/>
        </p:nvPicPr>
        <p:blipFill>
          <a:blip r:embed="rId3"/>
          <a:stretch>
            <a:fillRect/>
          </a:stretch>
        </p:blipFill>
        <p:spPr>
          <a:xfrm>
            <a:off x="857250" y="2514600"/>
            <a:ext cx="7429500" cy="1257300"/>
          </a:xfrm>
          <a:prstGeom prst="rect">
            <a:avLst/>
          </a:prstGeom>
        </p:spPr>
      </p:pic>
    </p:spTree>
    <p:extLst>
      <p:ext uri="{BB962C8B-B14F-4D97-AF65-F5344CB8AC3E}">
        <p14:creationId xmlns:p14="http://schemas.microsoft.com/office/powerpoint/2010/main" val="46520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69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69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0482"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Why is it important that people can read your code?</a:t>
            </a:r>
          </a:p>
          <a:p>
            <a:pPr lvl="1"/>
            <a:r>
              <a:rPr lang="en-US" altLang="en-US" dirty="0">
                <a:ea typeface="ＭＳ Ｐゴシック" charset="-128"/>
              </a:rPr>
              <a:t>Understandable</a:t>
            </a:r>
          </a:p>
          <a:p>
            <a:pPr lvl="2"/>
            <a:r>
              <a:rPr lang="en-US" altLang="en-US" dirty="0">
                <a:ea typeface="ＭＳ Ｐゴシック" charset="-128"/>
              </a:rPr>
              <a:t>Is it doing what you claim?</a:t>
            </a:r>
          </a:p>
          <a:p>
            <a:pPr lvl="1"/>
            <a:r>
              <a:rPr lang="en-US" altLang="en-US" dirty="0">
                <a:ea typeface="ＭＳ Ｐゴシック" charset="-128"/>
              </a:rPr>
              <a:t>Reusable</a:t>
            </a:r>
          </a:p>
          <a:p>
            <a:pPr lvl="2"/>
            <a:r>
              <a:rPr lang="en-US" altLang="en-US" dirty="0">
                <a:ea typeface="ＭＳ Ｐゴシック" charset="-128"/>
              </a:rPr>
              <a:t>Can it be incorporated into a larger project?</a:t>
            </a:r>
          </a:p>
          <a:p>
            <a:pPr lvl="1"/>
            <a:r>
              <a:rPr lang="en-US" altLang="en-US" dirty="0">
                <a:ea typeface="ＭＳ Ｐゴシック" charset="-128"/>
              </a:rPr>
              <a:t>Fixable</a:t>
            </a:r>
          </a:p>
          <a:p>
            <a:pPr lvl="1"/>
            <a:r>
              <a:rPr lang="en-US" altLang="en-US" dirty="0">
                <a:ea typeface="ＭＳ Ｐゴシック" charset="-128"/>
              </a:rPr>
              <a:t>Sustainable</a:t>
            </a:r>
          </a:p>
          <a:p>
            <a:pPr lvl="2"/>
            <a:r>
              <a:rPr lang="en-US" altLang="en-US" dirty="0">
                <a:ea typeface="ＭＳ Ｐゴシック" charset="-128"/>
              </a:rPr>
              <a:t>New version of Python (4.X)</a:t>
            </a:r>
          </a:p>
        </p:txBody>
      </p:sp>
    </p:spTree>
    <p:extLst>
      <p:ext uri="{BB962C8B-B14F-4D97-AF65-F5344CB8AC3E}">
        <p14:creationId xmlns:p14="http://schemas.microsoft.com/office/powerpoint/2010/main" val="1318337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sentences.  They should end with a period.  There should be a space between the # and the first word of a comment.</a:t>
            </a:r>
          </a:p>
          <a:p>
            <a:pPr lvl="1"/>
            <a:endParaRPr lang="en-US" altLang="en-US" dirty="0">
              <a:ea typeface="ＭＳ Ｐゴシック" charset="-128"/>
            </a:endParaRPr>
          </a:p>
          <a:p>
            <a:pPr lvl="1"/>
            <a:endParaRPr lang="en-US" altLang="en-US" dirty="0">
              <a:ea typeface="ＭＳ Ｐゴシック" charset="-128"/>
            </a:endParaRPr>
          </a:p>
          <a:p>
            <a:pPr lvl="1"/>
            <a:r>
              <a:rPr lang="en-US" dirty="0"/>
              <a:t>You should use two spaces after a sentence-ending period. (Easy for those of a certain age)</a:t>
            </a:r>
            <a:endParaRPr lang="en-US" altLang="en-US" dirty="0">
              <a:ea typeface="ＭＳ Ｐゴシック" charset="-128"/>
            </a:endParaRP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298450" y="3352800"/>
            <a:ext cx="8547100" cy="1003300"/>
          </a:xfrm>
          <a:prstGeom prst="rect">
            <a:avLst/>
          </a:prstGeom>
        </p:spPr>
      </p:pic>
    </p:spTree>
    <p:extLst>
      <p:ext uri="{BB962C8B-B14F-4D97-AF65-F5344CB8AC3E}">
        <p14:creationId xmlns:p14="http://schemas.microsoft.com/office/powerpoint/2010/main" val="9905606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PEP8</a:t>
            </a:r>
          </a:p>
        </p:txBody>
      </p:sp>
      <p:sp>
        <p:nvSpPr>
          <p:cNvPr id="16998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Comments should be written in English, and</a:t>
            </a:r>
          </a:p>
          <a:p>
            <a:pPr lvl="1"/>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0852" y="2919496"/>
            <a:ext cx="2182296"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984953" y="2366986"/>
            <a:ext cx="5653471" cy="800219"/>
          </a:xfrm>
          <a:prstGeom prst="rect">
            <a:avLst/>
          </a:prstGeom>
          <a:noFill/>
        </p:spPr>
        <p:txBody>
          <a:bodyPr wrap="none" rtlCol="0">
            <a:spAutoFit/>
          </a:bodyPr>
          <a:lstStyle/>
          <a:p>
            <a:pPr marL="0" lvl="1"/>
            <a:r>
              <a:rPr lang="en-US" sz="2800" dirty="0">
                <a:latin typeface="+mn-lt"/>
                <a:ea typeface="Arial" charset="0"/>
                <a:cs typeface="Arial" charset="0"/>
              </a:rPr>
              <a:t>				follow </a:t>
            </a:r>
            <a:r>
              <a:rPr lang="en-US" sz="2800" dirty="0" err="1">
                <a:latin typeface="+mn-lt"/>
                <a:ea typeface="Arial" charset="0"/>
                <a:cs typeface="Arial" charset="0"/>
              </a:rPr>
              <a:t>Strunk</a:t>
            </a:r>
            <a:r>
              <a:rPr lang="en-US" sz="2800" dirty="0">
                <a:latin typeface="+mn-lt"/>
                <a:ea typeface="Arial" charset="0"/>
                <a:cs typeface="Arial" charset="0"/>
              </a:rPr>
              <a:t> and White.</a:t>
            </a:r>
          </a:p>
          <a:p>
            <a:endParaRPr lang="en-US" dirty="0"/>
          </a:p>
        </p:txBody>
      </p:sp>
    </p:spTree>
    <p:extLst>
      <p:ext uri="{BB962C8B-B14F-4D97-AF65-F5344CB8AC3E}">
        <p14:creationId xmlns:p14="http://schemas.microsoft.com/office/powerpoint/2010/main" val="735812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14950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Good comments</a:t>
            </a:r>
          </a:p>
          <a:p>
            <a:pPr lvl="1"/>
            <a:r>
              <a:rPr lang="en-US" altLang="en-US" dirty="0">
                <a:ea typeface="ＭＳ Ｐゴシック" charset="-128"/>
              </a:rPr>
              <a:t>Some languages have special function headers</a:t>
            </a:r>
          </a:p>
          <a:p>
            <a:pPr lvl="2"/>
            <a:r>
              <a:rPr lang="en-US" altLang="en-US" dirty="0">
                <a:ea typeface="ＭＳ Ｐゴシック" charset="-128"/>
              </a:rPr>
              <a:t>Python these are called </a:t>
            </a:r>
            <a:r>
              <a:rPr lang="en-US" altLang="en-US" b="1" dirty="0">
                <a:ea typeface="ＭＳ Ｐゴシック" charset="-128"/>
              </a:rPr>
              <a:t>docstrings</a:t>
            </a:r>
          </a:p>
          <a:p>
            <a:pPr lvl="2"/>
            <a:r>
              <a:rPr lang="en-US" altLang="en-US" dirty="0">
                <a:ea typeface="ＭＳ Ｐゴシック" charset="-128"/>
              </a:rPr>
              <a:t>It describes</a:t>
            </a:r>
          </a:p>
          <a:p>
            <a:pPr lvl="3"/>
            <a:r>
              <a:rPr lang="en-US" altLang="en-US" dirty="0">
                <a:ea typeface="ＭＳ Ｐゴシック" charset="-128"/>
              </a:rPr>
              <a:t>Calling synopsis (example usage)</a:t>
            </a:r>
          </a:p>
          <a:p>
            <a:pPr lvl="3"/>
            <a:r>
              <a:rPr lang="en-US" altLang="en-US" dirty="0">
                <a:ea typeface="ＭＳ Ｐゴシック" charset="-128"/>
              </a:rPr>
              <a:t>The input parameters</a:t>
            </a:r>
          </a:p>
          <a:p>
            <a:pPr lvl="3"/>
            <a:r>
              <a:rPr lang="en-US" altLang="en-US" dirty="0">
                <a:ea typeface="ＭＳ Ｐゴシック" charset="-128"/>
              </a:rPr>
              <a:t>The output variables</a:t>
            </a:r>
          </a:p>
          <a:p>
            <a:pPr lvl="3"/>
            <a:r>
              <a:rPr lang="en-US" altLang="en-US" dirty="0">
                <a:ea typeface="ＭＳ Ｐゴシック" charset="-128"/>
              </a:rPr>
              <a:t>Aimed at coders and users</a:t>
            </a:r>
          </a:p>
          <a:p>
            <a:pPr lvl="2"/>
            <a:endParaRPr lang="en-US" altLang="en-US" dirty="0">
              <a:ea typeface="ＭＳ Ｐゴシック" charset="-128"/>
            </a:endParaRPr>
          </a:p>
        </p:txBody>
      </p:sp>
    </p:spTree>
    <p:extLst>
      <p:ext uri="{BB962C8B-B14F-4D97-AF65-F5344CB8AC3E}">
        <p14:creationId xmlns:p14="http://schemas.microsoft.com/office/powerpoint/2010/main" val="2517969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Documentation</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Good comments</a:t>
            </a:r>
          </a:p>
          <a:p>
            <a:pPr lvl="1"/>
            <a:r>
              <a:rPr lang="en-US" altLang="en-US">
                <a:ea typeface="ＭＳ Ｐゴシック" charset="-128"/>
              </a:rPr>
              <a:t>Some languages have special function headers</a:t>
            </a:r>
          </a:p>
          <a:p>
            <a:pPr lvl="2"/>
            <a:r>
              <a:rPr lang="en-US" altLang="en-US">
                <a:ea typeface="ＭＳ Ｐゴシック" charset="-128"/>
              </a:rPr>
              <a:t>These comments should also describe </a:t>
            </a:r>
            <a:r>
              <a:rPr lang="en-US" altLang="en-US" b="1">
                <a:ea typeface="ＭＳ Ｐゴシック" charset="-128"/>
              </a:rPr>
              <a:t>side effects</a:t>
            </a:r>
          </a:p>
          <a:p>
            <a:pPr lvl="3"/>
            <a:r>
              <a:rPr lang="en-US" altLang="en-US">
                <a:ea typeface="ＭＳ Ｐゴシック" charset="-128"/>
              </a:rPr>
              <a:t>Any global variables that might be altered</a:t>
            </a:r>
          </a:p>
          <a:p>
            <a:pPr lvl="3"/>
            <a:r>
              <a:rPr lang="en-US" altLang="en-US">
                <a:ea typeface="ＭＳ Ｐゴシック" charset="-128"/>
              </a:rPr>
              <a:t>Plots that are generated</a:t>
            </a:r>
          </a:p>
          <a:p>
            <a:pPr lvl="3"/>
            <a:r>
              <a:rPr lang="en-US" altLang="en-US">
                <a:ea typeface="ＭＳ Ｐゴシック" charset="-128"/>
              </a:rPr>
              <a:t>Output that is puked</a:t>
            </a:r>
          </a:p>
        </p:txBody>
      </p:sp>
    </p:spTree>
    <p:extLst>
      <p:ext uri="{BB962C8B-B14F-4D97-AF65-F5344CB8AC3E}">
        <p14:creationId xmlns:p14="http://schemas.microsoft.com/office/powerpoint/2010/main" val="31679228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String literal as the first statement in</a:t>
            </a:r>
          </a:p>
          <a:p>
            <a:pPr lvl="2"/>
            <a:r>
              <a:rPr lang="en-US" altLang="en-US" dirty="0">
                <a:ea typeface="ＭＳ Ｐゴシック" charset="-128"/>
              </a:rPr>
              <a:t>Modules</a:t>
            </a:r>
          </a:p>
          <a:p>
            <a:pPr lvl="2"/>
            <a:r>
              <a:rPr lang="en-US" altLang="en-US" dirty="0">
                <a:ea typeface="ＭＳ Ｐゴシック" charset="-128"/>
              </a:rPr>
              <a:t>Functions</a:t>
            </a:r>
          </a:p>
          <a:p>
            <a:pPr lvl="2"/>
            <a:r>
              <a:rPr lang="en-US" altLang="en-US" dirty="0">
                <a:ea typeface="ＭＳ Ｐゴシック" charset="-128"/>
              </a:rPr>
              <a:t>Classes</a:t>
            </a:r>
          </a:p>
          <a:p>
            <a:pPr marL="0" indent="0">
              <a:buNone/>
            </a:pPr>
            <a:r>
              <a:rPr lang="en-US" altLang="en-US" dirty="0">
                <a:ea typeface="ＭＳ Ｐゴシック" charset="-128"/>
                <a:hlinkClick r:id="rId3"/>
              </a:rPr>
              <a:t>  https://www.python.org/dev/peps/pep-0257/</a:t>
            </a:r>
            <a:endParaRPr lang="en-US" altLang="en-US" dirty="0">
              <a:ea typeface="ＭＳ Ｐゴシック" charset="-128"/>
            </a:endParaRPr>
          </a:p>
          <a:p>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4"/>
          <a:stretch>
            <a:fillRect/>
          </a:stretch>
        </p:blipFill>
        <p:spPr>
          <a:xfrm>
            <a:off x="530225" y="4749800"/>
            <a:ext cx="8064500" cy="1193800"/>
          </a:xfrm>
          <a:prstGeom prst="rect">
            <a:avLst/>
          </a:prstGeom>
        </p:spPr>
      </p:pic>
    </p:spTree>
    <p:extLst>
      <p:ext uri="{BB962C8B-B14F-4D97-AF65-F5344CB8AC3E}">
        <p14:creationId xmlns:p14="http://schemas.microsoft.com/office/powerpoint/2010/main" val="15581735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They are triple quoted strings</a:t>
            </a:r>
          </a:p>
          <a:p>
            <a:pPr lvl="1"/>
            <a:r>
              <a:rPr lang="en-US" altLang="en-US" dirty="0">
                <a:ea typeface="ＭＳ Ｐゴシック" charset="-128"/>
              </a:rPr>
              <a:t>What kind of quotes to use?</a:t>
            </a:r>
          </a:p>
          <a:p>
            <a:pPr lvl="1"/>
            <a:endParaRPr lang="en-US" altLang="en-US" dirty="0">
              <a:ea typeface="ＭＳ Ｐゴシック" charset="-128"/>
            </a:endParaRPr>
          </a:p>
          <a:p>
            <a:pPr lvl="1"/>
            <a:r>
              <a:rPr lang="en-US" altLang="en-US" dirty="0">
                <a:ea typeface="ＭＳ Ｐゴシック" charset="-128"/>
              </a:rPr>
              <a:t>They can be processed by the </a:t>
            </a:r>
            <a:r>
              <a:rPr lang="en-US" altLang="en-US" i="1" dirty="0" err="1">
                <a:ea typeface="ＭＳ Ｐゴシック" charset="-128"/>
              </a:rPr>
              <a:t>docutils</a:t>
            </a:r>
            <a:r>
              <a:rPr lang="en-US" altLang="en-US" dirty="0">
                <a:ea typeface="ＭＳ Ｐゴシック" charset="-128"/>
              </a:rPr>
              <a:t> package into HTML, </a:t>
            </a:r>
            <a:r>
              <a:rPr lang="en-US" altLang="en-US" dirty="0" err="1">
                <a:ea typeface="ＭＳ Ｐゴシック" charset="-128"/>
              </a:rPr>
              <a:t>LaTeX</a:t>
            </a:r>
            <a:r>
              <a:rPr lang="en-US" altLang="en-US" dirty="0">
                <a:ea typeface="ＭＳ Ｐゴシック" charset="-128"/>
              </a:rPr>
              <a:t>, etc. for high quality code documentation (that makes you look smart).</a:t>
            </a:r>
          </a:p>
          <a:p>
            <a:pPr lvl="1"/>
            <a:endParaRPr lang="en-US" altLang="en-US" dirty="0">
              <a:ea typeface="ＭＳ Ｐゴシック" charset="-128"/>
            </a:endParaRPr>
          </a:p>
          <a:p>
            <a:pPr lvl="1"/>
            <a:r>
              <a:rPr lang="en-US" altLang="en-US" dirty="0">
                <a:ea typeface="ＭＳ Ｐゴシック" charset="-128"/>
              </a:rPr>
              <a:t>They should be phrases (end in period).</a:t>
            </a: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spTree>
    <p:extLst>
      <p:ext uri="{BB962C8B-B14F-4D97-AF65-F5344CB8AC3E}">
        <p14:creationId xmlns:p14="http://schemas.microsoft.com/office/powerpoint/2010/main" val="134338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03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03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0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One line doc strings are OK for simple stuff.</a:t>
            </a:r>
          </a:p>
          <a:p>
            <a:pPr lvl="1"/>
            <a:endParaRPr lang="en-US" altLang="en-US" dirty="0">
              <a:ea typeface="ＭＳ Ｐゴシック" charset="-128"/>
            </a:endParaRPr>
          </a:p>
          <a:p>
            <a:pPr lvl="1"/>
            <a:endParaRPr lang="en-US" altLang="en-US" dirty="0">
              <a:ea typeface="ＭＳ Ｐゴシック" charset="-128"/>
            </a:endParaRPr>
          </a:p>
          <a:p>
            <a:pPr lvl="1"/>
            <a:endParaRPr lang="en-US" altLang="en-US" dirty="0">
              <a:ea typeface="ＭＳ Ｐゴシック" charset="-128"/>
            </a:endParaRPr>
          </a:p>
          <a:p>
            <a:pPr lvl="1"/>
            <a:r>
              <a:rPr lang="en-US" altLang="en-US" dirty="0">
                <a:ea typeface="ＭＳ Ｐゴシック" charset="-128"/>
              </a:rPr>
              <a:t>This example (taken from PEP 0257) is crap.</a:t>
            </a:r>
          </a:p>
          <a:p>
            <a:pPr marL="457200" lvl="1" indent="0">
              <a:buNone/>
            </a:pPr>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98095" y="2590800"/>
            <a:ext cx="7162800" cy="1181100"/>
          </a:xfrm>
          <a:prstGeom prst="rect">
            <a:avLst/>
          </a:prstGeom>
        </p:spPr>
      </p:pic>
    </p:spTree>
    <p:extLst>
      <p:ext uri="{BB962C8B-B14F-4D97-AF65-F5344CB8AC3E}">
        <p14:creationId xmlns:p14="http://schemas.microsoft.com/office/powerpoint/2010/main" val="1833157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Multiline </a:t>
            </a:r>
            <a:r>
              <a:rPr lang="en-US" altLang="en-US" dirty="0" err="1">
                <a:ea typeface="ＭＳ Ｐゴシック" charset="-128"/>
              </a:rPr>
              <a:t>docstrings</a:t>
            </a:r>
            <a:r>
              <a:rPr lang="en-US" altLang="en-US" dirty="0">
                <a:ea typeface="ＭＳ Ｐゴシック" charset="-128"/>
              </a:rPr>
              <a:t> are more of the norm</a:t>
            </a:r>
          </a:p>
          <a:p>
            <a:pPr lvl="2"/>
            <a:endParaRPr lang="en-US" altLang="en-US" dirty="0">
              <a:ea typeface="ＭＳ Ｐゴシック" charset="-128"/>
            </a:endParaRPr>
          </a:p>
          <a:p>
            <a:pPr lvl="2"/>
            <a:endParaRPr lang="en-US" altLang="en-US" dirty="0">
              <a:ea typeface="ＭＳ Ｐゴシック" charset="-128"/>
            </a:endParaRPr>
          </a:p>
        </p:txBody>
      </p:sp>
      <p:pic>
        <p:nvPicPr>
          <p:cNvPr id="3" name="Picture 2"/>
          <p:cNvPicPr>
            <a:picLocks noChangeAspect="1"/>
          </p:cNvPicPr>
          <p:nvPr/>
        </p:nvPicPr>
        <p:blipFill>
          <a:blip r:embed="rId3"/>
          <a:stretch>
            <a:fillRect/>
          </a:stretch>
        </p:blipFill>
        <p:spPr>
          <a:xfrm>
            <a:off x="342900" y="2616200"/>
            <a:ext cx="8458200" cy="2082800"/>
          </a:xfrm>
          <a:prstGeom prst="rect">
            <a:avLst/>
          </a:prstGeom>
        </p:spPr>
      </p:pic>
    </p:spTree>
    <p:extLst>
      <p:ext uri="{BB962C8B-B14F-4D97-AF65-F5344CB8AC3E}">
        <p14:creationId xmlns:p14="http://schemas.microsoft.com/office/powerpoint/2010/main" val="183726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scripts intended to be called from the command line, the </a:t>
            </a:r>
            <a:r>
              <a:rPr lang="en-US" altLang="en-US" dirty="0" err="1">
                <a:ea typeface="ＭＳ Ｐゴシック" charset="-128"/>
              </a:rPr>
              <a:t>docstring</a:t>
            </a:r>
            <a:r>
              <a:rPr lang="en-US" altLang="en-US" dirty="0">
                <a:ea typeface="ＭＳ Ｐゴシック" charset="-128"/>
              </a:rPr>
              <a:t> at the top of the file should be a usage message for the script.</a:t>
            </a:r>
          </a:p>
          <a:p>
            <a:pPr lvl="2"/>
            <a:endParaRPr lang="en-US" altLang="en-US" dirty="0">
              <a:ea typeface="ＭＳ Ｐゴシック" charset="-128"/>
            </a:endParaRPr>
          </a:p>
          <a:p>
            <a:pPr lvl="2"/>
            <a:endParaRPr lang="en-US" altLang="en-US" dirty="0">
              <a:ea typeface="ＭＳ Ｐゴシック" charset="-128"/>
            </a:endParaRPr>
          </a:p>
        </p:txBody>
      </p:sp>
      <p:pic>
        <p:nvPicPr>
          <p:cNvPr id="2" name="Picture 1"/>
          <p:cNvPicPr>
            <a:picLocks noChangeAspect="1"/>
          </p:cNvPicPr>
          <p:nvPr/>
        </p:nvPicPr>
        <p:blipFill>
          <a:blip r:embed="rId3"/>
          <a:stretch>
            <a:fillRect/>
          </a:stretch>
        </p:blipFill>
        <p:spPr>
          <a:xfrm>
            <a:off x="717550" y="3505200"/>
            <a:ext cx="7708900" cy="2247900"/>
          </a:xfrm>
          <a:prstGeom prst="rect">
            <a:avLst/>
          </a:prstGeom>
        </p:spPr>
      </p:pic>
    </p:spTree>
    <p:extLst>
      <p:ext uri="{BB962C8B-B14F-4D97-AF65-F5344CB8AC3E}">
        <p14:creationId xmlns:p14="http://schemas.microsoft.com/office/powerpoint/2010/main" val="137675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dirty="0">
                <a:ea typeface="ＭＳ Ｐゴシック" charset="-128"/>
              </a:rPr>
              <a:t>For modules and packages, </a:t>
            </a:r>
            <a:r>
              <a:rPr lang="en-US" dirty="0"/>
              <a:t>list the classes, exceptions and functions (and any other objects) that are exported by the module, with a one-line summary of each. </a:t>
            </a:r>
          </a:p>
          <a:p>
            <a:pPr lvl="1"/>
            <a:endParaRPr lang="en-US" altLang="en-US" dirty="0">
              <a:ea typeface="ＭＳ Ｐゴシック" charset="-128"/>
            </a:endParaRPr>
          </a:p>
          <a:p>
            <a:pPr lvl="1"/>
            <a:r>
              <a:rPr lang="en-US" altLang="en-US" dirty="0">
                <a:ea typeface="ＭＳ Ｐゴシック" charset="-128"/>
              </a:rPr>
              <a:t>Looking at </a:t>
            </a:r>
            <a:r>
              <a:rPr lang="en-US" altLang="en-US" dirty="0" err="1">
                <a:ea typeface="ＭＳ Ｐゴシック" charset="-128"/>
              </a:rPr>
              <a:t>scikit</a:t>
            </a:r>
            <a:r>
              <a:rPr lang="en-US" altLang="en-US" dirty="0">
                <a:ea typeface="ＭＳ Ｐゴシック" charset="-128"/>
              </a:rPr>
              <a:t> learn and </a:t>
            </a:r>
            <a:r>
              <a:rPr lang="en-US" altLang="en-US" dirty="0" err="1">
                <a:ea typeface="ＭＳ Ｐゴシック" charset="-128"/>
              </a:rPr>
              <a:t>seaborn</a:t>
            </a:r>
            <a:r>
              <a:rPr lang="en-US" altLang="en-US" dirty="0">
                <a:ea typeface="ＭＳ Ｐゴシック" charset="-128"/>
              </a:rPr>
              <a:t> (as examples) this didn’t seem to be the norm.  However,</a:t>
            </a:r>
          </a:p>
          <a:p>
            <a:pPr lvl="2"/>
            <a:endParaRPr lang="en-US" altLang="en-US" dirty="0">
              <a:ea typeface="ＭＳ Ｐゴシック" charset="-128"/>
            </a:endParaRPr>
          </a:p>
          <a:p>
            <a:pPr lvl="2"/>
            <a:endParaRPr lang="en-US" altLang="en-US" dirty="0">
              <a:ea typeface="ＭＳ Ｐゴシック" charset="-128"/>
            </a:endParaRPr>
          </a:p>
        </p:txBody>
      </p:sp>
      <p:sp>
        <p:nvSpPr>
          <p:cNvPr id="3" name="TextBox 2"/>
          <p:cNvSpPr txBox="1"/>
          <p:nvPr/>
        </p:nvSpPr>
        <p:spPr>
          <a:xfrm>
            <a:off x="1371600" y="5285237"/>
            <a:ext cx="6724918" cy="646331"/>
          </a:xfrm>
          <a:prstGeom prst="rect">
            <a:avLst/>
          </a:prstGeom>
          <a:noFill/>
        </p:spPr>
        <p:txBody>
          <a:bodyPr wrap="none" rtlCol="0">
            <a:spAutoFit/>
          </a:bodyPr>
          <a:lstStyle/>
          <a:p>
            <a:r>
              <a:rPr lang="en-US" altLang="en-US" dirty="0">
                <a:hlinkClick r:id="rId3"/>
              </a:rPr>
              <a:t>https://github.com/numpy/numpy/blob/master/numpy/__init__.py</a:t>
            </a:r>
            <a:endParaRPr lang="en-US" altLang="en-US" dirty="0"/>
          </a:p>
          <a:p>
            <a:endParaRPr lang="en-US" dirty="0"/>
          </a:p>
        </p:txBody>
      </p:sp>
    </p:spTree>
    <p:extLst>
      <p:ext uri="{BB962C8B-B14F-4D97-AF65-F5344CB8AC3E}">
        <p14:creationId xmlns:p14="http://schemas.microsoft.com/office/powerpoint/2010/main" val="37544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Style</a:t>
            </a:r>
          </a:p>
        </p:txBody>
      </p:sp>
      <p:sp>
        <p:nvSpPr>
          <p:cNvPr id="39938"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How I describe programming style to my kids…</a:t>
            </a:r>
          </a:p>
          <a:p>
            <a:pPr lvl="1"/>
            <a:r>
              <a:rPr lang="en-US" altLang="en-US" dirty="0">
                <a:ea typeface="ＭＳ Ｐゴシック" charset="-128"/>
              </a:rPr>
              <a:t>It is like putting the toilet seat down after you done using the toilet</a:t>
            </a:r>
          </a:p>
          <a:p>
            <a:pPr lvl="1"/>
            <a:r>
              <a:rPr lang="en-US" altLang="en-US" dirty="0">
                <a:ea typeface="ＭＳ Ｐゴシック" charset="-128"/>
              </a:rPr>
              <a:t>It doesn’t change how a toilet works</a:t>
            </a:r>
          </a:p>
          <a:p>
            <a:pPr lvl="1"/>
            <a:r>
              <a:rPr lang="en-US" altLang="en-US" dirty="0">
                <a:ea typeface="ＭＳ Ｐゴシック" charset="-128"/>
              </a:rPr>
              <a:t>It makes it nicer/easier for the person who comes after you</a:t>
            </a:r>
          </a:p>
        </p:txBody>
      </p:sp>
    </p:spTree>
    <p:extLst>
      <p:ext uri="{BB962C8B-B14F-4D97-AF65-F5344CB8AC3E}">
        <p14:creationId xmlns:p14="http://schemas.microsoft.com/office/powerpoint/2010/main" val="911598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93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9938">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99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Documentation / PEP 0257</a:t>
            </a:r>
          </a:p>
        </p:txBody>
      </p:sp>
      <p:sp>
        <p:nvSpPr>
          <p:cNvPr id="172034"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err="1">
                <a:ea typeface="ＭＳ Ｐゴシック" charset="-128"/>
              </a:rPr>
              <a:t>Docstrings</a:t>
            </a:r>
            <a:endParaRPr lang="en-US" altLang="en-US" dirty="0">
              <a:ea typeface="ＭＳ Ｐゴシック" charset="-128"/>
            </a:endParaRPr>
          </a:p>
          <a:p>
            <a:pPr lvl="1"/>
            <a:r>
              <a:rPr lang="en-US" altLang="en-US" b="1" dirty="0">
                <a:ea typeface="ＭＳ Ｐゴシック" charset="-128"/>
              </a:rPr>
              <a:t>Most importantly</a:t>
            </a:r>
            <a:r>
              <a:rPr lang="is-IS" altLang="en-US" b="1" dirty="0">
                <a:ea typeface="ＭＳ Ｐゴシック" charset="-128"/>
              </a:rPr>
              <a:t>… </a:t>
            </a:r>
            <a:r>
              <a:rPr lang="is-IS" altLang="en-US" dirty="0">
                <a:ea typeface="ＭＳ Ｐゴシック" charset="-128"/>
              </a:rPr>
              <a:t>For functions and methods, </a:t>
            </a:r>
            <a:r>
              <a:rPr lang="en-US" dirty="0"/>
              <a:t>it should summarize its behavior and document its arguments, return value(s), </a:t>
            </a:r>
            <a:r>
              <a:rPr lang="en-US" dirty="0">
                <a:solidFill>
                  <a:srgbClr val="FF0000"/>
                </a:solidFill>
              </a:rPr>
              <a:t>side effects</a:t>
            </a:r>
            <a:r>
              <a:rPr lang="en-US" dirty="0"/>
              <a:t>, exceptions raised.</a:t>
            </a:r>
          </a:p>
          <a:p>
            <a:pPr lvl="1"/>
            <a:endParaRPr lang="en-US" altLang="en-US" dirty="0">
              <a:ea typeface="ＭＳ Ｐゴシック" charset="-128"/>
            </a:endParaRPr>
          </a:p>
          <a:p>
            <a:pPr lvl="1"/>
            <a:r>
              <a:rPr lang="en-US" altLang="en-US" dirty="0">
                <a:ea typeface="ＭＳ Ｐゴシック" charset="-128"/>
              </a:rPr>
              <a:t>Example from </a:t>
            </a:r>
            <a:r>
              <a:rPr lang="en-US" altLang="en-US" dirty="0" err="1">
                <a:ea typeface="ＭＳ Ｐゴシック" charset="-128"/>
              </a:rPr>
              <a:t>scikit</a:t>
            </a:r>
            <a:r>
              <a:rPr lang="en-US" altLang="en-US" dirty="0">
                <a:ea typeface="ＭＳ Ｐゴシック" charset="-128"/>
              </a:rPr>
              <a:t> learn:</a:t>
            </a:r>
          </a:p>
        </p:txBody>
      </p:sp>
      <p:sp>
        <p:nvSpPr>
          <p:cNvPr id="2" name="Rectangle 1"/>
          <p:cNvSpPr/>
          <p:nvPr/>
        </p:nvSpPr>
        <p:spPr>
          <a:xfrm>
            <a:off x="457200" y="4953000"/>
            <a:ext cx="8848725" cy="646331"/>
          </a:xfrm>
          <a:prstGeom prst="rect">
            <a:avLst/>
          </a:prstGeom>
        </p:spPr>
        <p:txBody>
          <a:bodyPr wrap="square">
            <a:spAutoFit/>
          </a:bodyPr>
          <a:lstStyle/>
          <a:p>
            <a:r>
              <a:rPr lang="en-US" dirty="0">
                <a:hlinkClick r:id="rId3"/>
              </a:rPr>
              <a:t>https://github.com/scikit-learn/scikit-learn/blob/master/sklearn/cluster/dbscan_.py</a:t>
            </a:r>
            <a:endParaRPr lang="en-US" dirty="0"/>
          </a:p>
          <a:p>
            <a:endParaRPr lang="en-US" dirty="0"/>
          </a:p>
        </p:txBody>
      </p:sp>
    </p:spTree>
    <p:extLst>
      <p:ext uri="{BB962C8B-B14F-4D97-AF65-F5344CB8AC3E}">
        <p14:creationId xmlns:p14="http://schemas.microsoft.com/office/powerpoint/2010/main" val="1261451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Like debugging</a:t>
            </a:r>
          </a:p>
          <a:p>
            <a:pPr lvl="1"/>
            <a:r>
              <a:rPr lang="en-US" altLang="en-US" dirty="0">
                <a:ea typeface="ＭＳ Ｐゴシック" charset="-128"/>
              </a:rPr>
              <a:t>Programming style is an important part of professional software development</a:t>
            </a:r>
          </a:p>
          <a:p>
            <a:pPr lvl="1"/>
            <a:endParaRPr lang="en-US" altLang="en-US" dirty="0">
              <a:ea typeface="ＭＳ Ｐゴシック" charset="-128"/>
            </a:endParaRPr>
          </a:p>
          <a:p>
            <a:pPr lvl="1"/>
            <a:r>
              <a:rPr lang="en-US" altLang="en-US" dirty="0">
                <a:ea typeface="ＭＳ Ｐゴシック" charset="-128"/>
              </a:rPr>
              <a:t>Life changing experience and habit forming</a:t>
            </a:r>
          </a:p>
          <a:p>
            <a:pPr lvl="1"/>
            <a:endParaRPr lang="en-US" altLang="en-US" dirty="0">
              <a:ea typeface="ＭＳ Ｐゴシック" charset="-128"/>
            </a:endParaRPr>
          </a:p>
          <a:p>
            <a:pPr lvl="1"/>
            <a:r>
              <a:rPr lang="en-US" altLang="en-US" dirty="0">
                <a:ea typeface="ＭＳ Ｐゴシック" charset="-128"/>
              </a:rPr>
              <a:t>Converts your code from </a:t>
            </a:r>
            <a:r>
              <a:rPr lang="en-US" altLang="en-US" dirty="0" err="1">
                <a:ea typeface="ＭＳ Ｐゴシック" charset="-128"/>
              </a:rPr>
              <a:t>hackish</a:t>
            </a:r>
            <a:r>
              <a:rPr lang="en-US" altLang="en-US" dirty="0">
                <a:ea typeface="ＭＳ Ｐゴシック" charset="-128"/>
              </a:rPr>
              <a:t> one-offs to reusable gems of useful intellectual property</a:t>
            </a:r>
          </a:p>
        </p:txBody>
      </p:sp>
    </p:spTree>
    <p:extLst>
      <p:ext uri="{BB962C8B-B14F-4D97-AF65-F5344CB8AC3E}">
        <p14:creationId xmlns:p14="http://schemas.microsoft.com/office/powerpoint/2010/main" val="34383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dirty="0">
                <a:ea typeface="ＭＳ Ｐゴシック" charset="-128"/>
              </a:rPr>
              <a:t>Most important rule of any style</a:t>
            </a:r>
          </a:p>
          <a:p>
            <a:pPr lvl="1"/>
            <a:r>
              <a:rPr lang="en-US" altLang="en-US" dirty="0">
                <a:ea typeface="ＭＳ Ｐゴシック" charset="-128"/>
              </a:rPr>
              <a:t>Consistency</a:t>
            </a:r>
          </a:p>
          <a:p>
            <a:pPr lvl="2"/>
            <a:r>
              <a:rPr lang="en-US" altLang="en-US" dirty="0">
                <a:ea typeface="ＭＳ Ｐゴシック" charset="-128"/>
              </a:rPr>
              <a:t>If you make particular decision about a style guide, use it consistently</a:t>
            </a:r>
          </a:p>
          <a:p>
            <a:pPr lvl="2"/>
            <a:r>
              <a:rPr lang="en-US" altLang="en-US" dirty="0">
                <a:ea typeface="ＭＳ Ｐゴシック" charset="-128"/>
              </a:rPr>
              <a:t>Always</a:t>
            </a:r>
          </a:p>
          <a:p>
            <a:pPr lvl="2"/>
            <a:r>
              <a:rPr lang="en-US" altLang="en-US" dirty="0">
                <a:ea typeface="ＭＳ Ｐゴシック" charset="-128"/>
              </a:rPr>
              <a:t>Forever</a:t>
            </a:r>
          </a:p>
        </p:txBody>
      </p:sp>
    </p:spTree>
    <p:extLst>
      <p:ext uri="{BB962C8B-B14F-4D97-AF65-F5344CB8AC3E}">
        <p14:creationId xmlns:p14="http://schemas.microsoft.com/office/powerpoint/2010/main" val="69427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charset="-128"/>
              </a:rPr>
              <a:t>Programming Style</a:t>
            </a:r>
          </a:p>
        </p:txBody>
      </p:sp>
      <p:sp>
        <p:nvSpPr>
          <p:cNvPr id="26626" name="Content Placeholder 2"/>
          <p:cNvSpPr>
            <a:spLocks noGrp="1"/>
          </p:cNvSpPr>
          <p:nvPr>
            <p:ph idx="1"/>
          </p:nvPr>
        </p:nvSpPr>
        <p:spPr bwMode="auto">
          <a:xfrm>
            <a:off x="457200" y="1371600"/>
            <a:ext cx="8229600" cy="457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en-US" altLang="en-US" dirty="0">
                <a:ea typeface="ＭＳ Ｐゴシック" charset="-128"/>
              </a:rPr>
              <a:t>There isn’t only one ‘style’</a:t>
            </a:r>
          </a:p>
          <a:p>
            <a:pPr lvl="1"/>
            <a:r>
              <a:rPr lang="en-US" altLang="en-US" dirty="0">
                <a:ea typeface="ＭＳ Ｐゴシック" charset="-128"/>
              </a:rPr>
              <a:t>Most common: PEP8</a:t>
            </a:r>
          </a:p>
          <a:p>
            <a:pPr lvl="2"/>
            <a:r>
              <a:rPr lang="en-US" altLang="en-US" dirty="0">
                <a:ea typeface="ＭＳ Ｐゴシック" charset="-128"/>
              </a:rPr>
              <a:t>Python Enhancement Proposal #8</a:t>
            </a:r>
          </a:p>
          <a:p>
            <a:pPr lvl="2"/>
            <a:r>
              <a:rPr lang="en-US" altLang="en-US" dirty="0">
                <a:ea typeface="ＭＳ Ｐゴシック" charset="-128"/>
              </a:rPr>
              <a:t>Tools for checking the style adherence</a:t>
            </a:r>
          </a:p>
          <a:p>
            <a:pPr lvl="2"/>
            <a:endParaRPr lang="en-US" altLang="en-US" dirty="0">
              <a:latin typeface="Courier New" charset="0"/>
              <a:ea typeface="Courier New" charset="0"/>
              <a:cs typeface="Courier New" charset="0"/>
            </a:endParaRPr>
          </a:p>
          <a:p>
            <a:pPr lvl="1"/>
            <a:r>
              <a:rPr lang="en-US" altLang="en-US" dirty="0">
                <a:ea typeface="ＭＳ Ｐゴシック" charset="-128"/>
              </a:rPr>
              <a:t>Google Python Style Guide</a:t>
            </a:r>
          </a:p>
          <a:p>
            <a:pPr lvl="2"/>
            <a:r>
              <a:rPr lang="en-US" i="1" dirty="0"/>
              <a:t>Python is the main scripting language used at Google. This style guide is a list of dos and don'ts for Python programs.</a:t>
            </a:r>
          </a:p>
          <a:p>
            <a:pPr lvl="2"/>
            <a:r>
              <a:rPr lang="en-US" altLang="en-US" dirty="0">
                <a:ea typeface="ＭＳ Ｐゴシック" charset="-128"/>
              </a:rPr>
              <a:t>Editor ‘plugins’ for style adherence</a:t>
            </a:r>
          </a:p>
        </p:txBody>
      </p:sp>
    </p:spTree>
    <p:extLst>
      <p:ext uri="{BB962C8B-B14F-4D97-AF65-F5344CB8AC3E}">
        <p14:creationId xmlns:p14="http://schemas.microsoft.com/office/powerpoint/2010/main" val="1825074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13449</TotalTime>
  <Words>2498</Words>
  <Application>Microsoft Macintosh PowerPoint</Application>
  <PresentationFormat>On-screen Show (4:3)</PresentationFormat>
  <Paragraphs>484</Paragraphs>
  <Slides>60</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Courier</vt:lpstr>
      <vt:lpstr>Courier New</vt:lpstr>
      <vt:lpstr>Office Theme</vt:lpstr>
      <vt:lpstr>Software Design for Data Scientists</vt:lpstr>
      <vt:lpstr>Elements of Style</vt:lpstr>
      <vt:lpstr>Elements of Style</vt:lpstr>
      <vt:lpstr>Elements of Programming Style</vt:lpstr>
      <vt:lpstr>Programming Style</vt:lpstr>
      <vt:lpstr>Style</vt:lpstr>
      <vt:lpstr>Programming Style</vt:lpstr>
      <vt:lpstr>Programming Style</vt:lpstr>
      <vt:lpstr>Programming Style</vt:lpstr>
      <vt:lpstr>Programming Style</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PEP8</vt:lpstr>
      <vt:lpstr>Elements of Programming Style</vt:lpstr>
      <vt:lpstr>Elements of Programming Style</vt:lpstr>
      <vt:lpstr>PEP8</vt:lpstr>
      <vt:lpstr>PEP8</vt:lpstr>
      <vt:lpstr>PEP8</vt:lpstr>
      <vt:lpstr>PEP8</vt:lpstr>
      <vt:lpstr>PEP8</vt:lpstr>
      <vt:lpstr>Programming Style</vt:lpstr>
      <vt:lpstr>PEP8</vt:lpstr>
      <vt:lpstr>PEP8</vt:lpstr>
      <vt:lpstr>PEP8</vt:lpstr>
      <vt:lpstr>In class exercise</vt:lpstr>
      <vt:lpstr>Documentation</vt:lpstr>
      <vt:lpstr>Documentation</vt:lpstr>
      <vt:lpstr>Documentation</vt:lpstr>
      <vt:lpstr>Documentation</vt:lpstr>
      <vt:lpstr>Documentation</vt:lpstr>
      <vt:lpstr>Documentation</vt:lpstr>
      <vt:lpstr>Documentation</vt:lpstr>
      <vt:lpstr>Documentation</vt:lpstr>
      <vt:lpstr>Documentation / PEP8</vt:lpstr>
      <vt:lpstr>Documentation</vt:lpstr>
      <vt:lpstr>Documentation / PEP8</vt:lpstr>
      <vt:lpstr>Documentation / PEP8</vt:lpstr>
      <vt:lpstr>Documentation</vt:lpstr>
      <vt:lpstr>Documentation</vt:lpstr>
      <vt:lpstr>Documentation / PEP 0257</vt:lpstr>
      <vt:lpstr>Documentation / PEP 0257</vt:lpstr>
      <vt:lpstr>Documentation / PEP 0257</vt:lpstr>
      <vt:lpstr>Documentation / PEP 0257</vt:lpstr>
      <vt:lpstr>Documentation / PEP 0257</vt:lpstr>
      <vt:lpstr>Documentation / PEP 0257</vt:lpstr>
      <vt:lpstr>Documentation / PEP 0257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Beck</dc:creator>
  <cp:lastModifiedBy>Marta Wolfshorndl</cp:lastModifiedBy>
  <cp:revision>560</cp:revision>
  <dcterms:created xsi:type="dcterms:W3CDTF">2015-01-21T04:58:27Z</dcterms:created>
  <dcterms:modified xsi:type="dcterms:W3CDTF">2019-10-28T16:44:17Z</dcterms:modified>
</cp:coreProperties>
</file>